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Poppins Ultra-Bold" panose="020B0604020202020204" charset="0"/>
      <p:regular r:id="rId17"/>
    </p:embeddedFont>
    <p:embeddedFont>
      <p:font typeface="Quicksand" panose="020B0604020202020204" charset="0"/>
      <p:regular r:id="rId18"/>
    </p:embeddedFont>
    <p:embeddedFont>
      <p:font typeface="Quicksand Bold" panose="020B0604020202020204" charset="0"/>
      <p:regular r:id="rId19"/>
    </p:embeddedFont>
    <p:embeddedFont>
      <p:font typeface="Quicksand Semi-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66" d="100"/>
          <a:sy n="66" d="100"/>
        </p:scale>
        <p:origin x="294"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09.09.2024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https://docs.google.com/presentation/d/1ZJ5K9f0yf6ckfPIhNl_G2PFNmbCsh-9FFbxRNprZhng/edit#slide=id.g240b9d7e469_0_436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https://docs.google.com/presentation/d/1ZJ5K9f0yf6ckfPIhNl_G2PFNmbCsh-9FFbxRNprZhng/edit#slide=id.g240b9d7e469_0_436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https://colab.research.google.com/drive/1liZ6JfhyFiXeCdlcXvTqA8tZGVpBshE9?usp=sharing#scrollTo=UlkzWyzyfdZs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https://docs.google.com/presentation/d/1ZJ5K9f0yf6ckfPIhNl_G2PFNmbCsh-9FFbxRNprZhng/edit#slide=id.g240b9d7e469_0_436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https://docs.google.com/presentation/d/1ZJ5K9f0yf6ckfPIhNl_G2PFNmbCsh-9FFbxRNprZhng/edit#slide=id.g240b9d7e469_0_436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https://docs.google.com/presentation/d/1ZJ5K9f0yf6ckfPIhNl_G2PFNmbCsh-9FFbxRNprZhng/edit#slide=id.g240b9d7e469_0_436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https://docs.google.com/presentation/d/1ZJ5K9f0yf6ckfPIhNl_G2PFNmbCsh-9FFbxRNprZhng/edit#slide=id.g240b9d7e469_0_436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https://docs.google.com/presentation/d/1ZJ5K9f0yf6ckfPIhNl_G2PFNmbCsh-9FFbxRNprZhng/edit#slide=id.g240b9d7e469_0_436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https://docs.google.com/presentation/d/1ZJ5K9f0yf6ckfPIhNl_G2PFNmbCsh-9FFbxRNprZhng/edit#slide=id.g240b9d7e469_0_436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660205" y="1434459"/>
            <a:ext cx="4967591" cy="7418082"/>
            <a:chOff x="0" y="0"/>
            <a:chExt cx="1308337" cy="1953734"/>
          </a:xfrm>
        </p:grpSpPr>
        <p:sp>
          <p:nvSpPr>
            <p:cNvPr id="3" name="Freeform 3"/>
            <p:cNvSpPr/>
            <p:nvPr/>
          </p:nvSpPr>
          <p:spPr>
            <a:xfrm>
              <a:off x="0" y="0"/>
              <a:ext cx="1308337" cy="1953734"/>
            </a:xfrm>
            <a:custGeom>
              <a:avLst/>
              <a:gdLst/>
              <a:ahLst/>
              <a:cxnLst/>
              <a:rect l="l" t="t" r="r" b="b"/>
              <a:pathLst>
                <a:path w="1308337" h="1953734">
                  <a:moveTo>
                    <a:pt x="82600" y="0"/>
                  </a:moveTo>
                  <a:lnTo>
                    <a:pt x="1225737" y="0"/>
                  </a:lnTo>
                  <a:cubicBezTo>
                    <a:pt x="1271356" y="0"/>
                    <a:pt x="1308337" y="36981"/>
                    <a:pt x="1308337" y="82600"/>
                  </a:cubicBezTo>
                  <a:lnTo>
                    <a:pt x="1308337" y="1871134"/>
                  </a:lnTo>
                  <a:cubicBezTo>
                    <a:pt x="1308337" y="1916753"/>
                    <a:pt x="1271356" y="1953734"/>
                    <a:pt x="1225737" y="1953734"/>
                  </a:cubicBezTo>
                  <a:lnTo>
                    <a:pt x="82600" y="1953734"/>
                  </a:lnTo>
                  <a:cubicBezTo>
                    <a:pt x="60693" y="1953734"/>
                    <a:pt x="39683" y="1945031"/>
                    <a:pt x="24193" y="1929541"/>
                  </a:cubicBezTo>
                  <a:cubicBezTo>
                    <a:pt x="8702" y="1914050"/>
                    <a:pt x="0" y="1893041"/>
                    <a:pt x="0" y="1871134"/>
                  </a:cubicBezTo>
                  <a:lnTo>
                    <a:pt x="0" y="82600"/>
                  </a:lnTo>
                  <a:cubicBezTo>
                    <a:pt x="0" y="60693"/>
                    <a:pt x="8702" y="39683"/>
                    <a:pt x="24193" y="24193"/>
                  </a:cubicBezTo>
                  <a:cubicBezTo>
                    <a:pt x="39683" y="8702"/>
                    <a:pt x="60693" y="0"/>
                    <a:pt x="82600" y="0"/>
                  </a:cubicBezTo>
                  <a:close/>
                </a:path>
              </a:pathLst>
            </a:custGeom>
            <a:gradFill rotWithShape="1">
              <a:gsLst>
                <a:gs pos="0">
                  <a:srgbClr val="E4DBF7">
                    <a:alpha val="100000"/>
                  </a:srgbClr>
                </a:gs>
                <a:gs pos="50000">
                  <a:srgbClr val="67598C">
                    <a:alpha val="100000"/>
                  </a:srgbClr>
                </a:gs>
                <a:gs pos="100000">
                  <a:srgbClr val="E8DEFF">
                    <a:alpha val="100000"/>
                  </a:srgbClr>
                </a:gs>
              </a:gsLst>
              <a:lin ang="0"/>
            </a:gradFill>
            <a:ln w="104775" cap="rnd">
              <a:solidFill>
                <a:srgbClr val="FFFFFF"/>
              </a:solidFill>
              <a:prstDash val="solid"/>
              <a:round/>
            </a:ln>
          </p:spPr>
        </p:sp>
        <p:sp>
          <p:nvSpPr>
            <p:cNvPr id="4" name="TextBox 4"/>
            <p:cNvSpPr txBox="1"/>
            <p:nvPr/>
          </p:nvSpPr>
          <p:spPr>
            <a:xfrm>
              <a:off x="0" y="-47625"/>
              <a:ext cx="1308337" cy="2001359"/>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6" name="Freeform 6"/>
          <p:cNvSpPr/>
          <p:nvPr/>
        </p:nvSpPr>
        <p:spPr>
          <a:xfrm>
            <a:off x="14243870" y="5660663"/>
            <a:ext cx="5049633" cy="5554134"/>
          </a:xfrm>
          <a:custGeom>
            <a:avLst/>
            <a:gdLst/>
            <a:ahLst/>
            <a:cxnLst/>
            <a:rect l="l" t="t" r="r" b="b"/>
            <a:pathLst>
              <a:path w="5049633" h="5554134">
                <a:moveTo>
                  <a:pt x="0" y="0"/>
                </a:moveTo>
                <a:lnTo>
                  <a:pt x="5049633" y="0"/>
                </a:lnTo>
                <a:lnTo>
                  <a:pt x="5049633" y="5554133"/>
                </a:lnTo>
                <a:lnTo>
                  <a:pt x="0" y="5554133"/>
                </a:lnTo>
                <a:lnTo>
                  <a:pt x="0" y="0"/>
                </a:lnTo>
                <a:close/>
              </a:path>
            </a:pathLst>
          </a:custGeom>
          <a:blipFill>
            <a:blip r:embed="rId3"/>
            <a:stretch>
              <a:fillRect/>
            </a:stretch>
          </a:blipFill>
        </p:spPr>
      </p:sp>
      <p:sp>
        <p:nvSpPr>
          <p:cNvPr id="7" name="Freeform 7"/>
          <p:cNvSpPr/>
          <p:nvPr/>
        </p:nvSpPr>
        <p:spPr>
          <a:xfrm>
            <a:off x="3027647" y="4466225"/>
            <a:ext cx="12232707" cy="1954040"/>
          </a:xfrm>
          <a:custGeom>
            <a:avLst/>
            <a:gdLst/>
            <a:ahLst/>
            <a:cxnLst/>
            <a:rect l="l" t="t" r="r" b="b"/>
            <a:pathLst>
              <a:path w="12232707" h="1954040">
                <a:moveTo>
                  <a:pt x="0" y="0"/>
                </a:moveTo>
                <a:lnTo>
                  <a:pt x="12232706" y="0"/>
                </a:lnTo>
                <a:lnTo>
                  <a:pt x="12232706" y="1954040"/>
                </a:lnTo>
                <a:lnTo>
                  <a:pt x="0" y="1954040"/>
                </a:lnTo>
                <a:lnTo>
                  <a:pt x="0" y="0"/>
                </a:lnTo>
                <a:close/>
              </a:path>
            </a:pathLst>
          </a:custGeom>
          <a:blipFill>
            <a:blip r:embed="rId4"/>
            <a:stretch>
              <a:fillRect l="-12090" r="-13274" b="-279747"/>
            </a:stretch>
          </a:blipFill>
        </p:spPr>
      </p:sp>
      <p:sp>
        <p:nvSpPr>
          <p:cNvPr id="8" name="Freeform 8"/>
          <p:cNvSpPr/>
          <p:nvPr/>
        </p:nvSpPr>
        <p:spPr>
          <a:xfrm rot="738442">
            <a:off x="-586402" y="5876536"/>
            <a:ext cx="4594321" cy="4904969"/>
          </a:xfrm>
          <a:custGeom>
            <a:avLst/>
            <a:gdLst/>
            <a:ahLst/>
            <a:cxnLst/>
            <a:rect l="l" t="t" r="r" b="b"/>
            <a:pathLst>
              <a:path w="4594321" h="4904969">
                <a:moveTo>
                  <a:pt x="0" y="0"/>
                </a:moveTo>
                <a:lnTo>
                  <a:pt x="4594321" y="0"/>
                </a:lnTo>
                <a:lnTo>
                  <a:pt x="4594321" y="4904969"/>
                </a:lnTo>
                <a:lnTo>
                  <a:pt x="0" y="4904969"/>
                </a:lnTo>
                <a:lnTo>
                  <a:pt x="0" y="0"/>
                </a:lnTo>
                <a:close/>
              </a:path>
            </a:pathLst>
          </a:custGeom>
          <a:blipFill>
            <a:blip r:embed="rId5"/>
            <a:stretch>
              <a:fillRect/>
            </a:stretch>
          </a:blipFill>
        </p:spPr>
      </p:sp>
      <p:sp>
        <p:nvSpPr>
          <p:cNvPr id="9" name="TextBox 9"/>
          <p:cNvSpPr txBox="1"/>
          <p:nvPr/>
        </p:nvSpPr>
        <p:spPr>
          <a:xfrm>
            <a:off x="6961853" y="4750842"/>
            <a:ext cx="4364294" cy="974428"/>
          </a:xfrm>
          <a:prstGeom prst="rect">
            <a:avLst/>
          </a:prstGeom>
        </p:spPr>
        <p:txBody>
          <a:bodyPr lIns="0" tIns="0" rIns="0" bIns="0" rtlCol="0" anchor="t">
            <a:spAutoFit/>
          </a:bodyPr>
          <a:lstStyle/>
          <a:p>
            <a:pPr algn="ctr">
              <a:lnSpc>
                <a:spcPts val="7521"/>
              </a:lnSpc>
              <a:spcBef>
                <a:spcPct val="0"/>
              </a:spcBef>
            </a:pPr>
            <a:r>
              <a:rPr lang="en-US" sz="5372" b="1">
                <a:solidFill>
                  <a:srgbClr val="000000"/>
                </a:solidFill>
                <a:latin typeface="Poppins Ultra-Bold"/>
                <a:ea typeface="Poppins Ultra-Bold"/>
                <a:cs typeface="Poppins Ultra-Bold"/>
                <a:sym typeface="Poppins Ultra-Bold"/>
              </a:rPr>
              <a:t>KELOMPOK 2</a:t>
            </a:r>
          </a:p>
        </p:txBody>
      </p:sp>
      <p:sp>
        <p:nvSpPr>
          <p:cNvPr id="11" name="Rectangle: Rounded Corners 10">
            <a:extLst>
              <a:ext uri="{FF2B5EF4-FFF2-40B4-BE49-F238E27FC236}">
                <a16:creationId xmlns:a16="http://schemas.microsoft.com/office/drawing/2014/main" id="{8CC1BB24-F110-ADE5-0E9E-0F6859B44A23}"/>
              </a:ext>
            </a:extLst>
          </p:cNvPr>
          <p:cNvSpPr/>
          <p:nvPr/>
        </p:nvSpPr>
        <p:spPr>
          <a:xfrm>
            <a:off x="299311" y="9410700"/>
            <a:ext cx="2520088" cy="685800"/>
          </a:xfrm>
          <a:prstGeom prst="roundRect">
            <a:avLst/>
          </a:prstGeom>
          <a:solidFill>
            <a:schemeClr val="bg1">
              <a:alpha val="8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TextBox 10"/>
          <p:cNvSpPr txBox="1"/>
          <p:nvPr/>
        </p:nvSpPr>
        <p:spPr>
          <a:xfrm>
            <a:off x="299310" y="9471219"/>
            <a:ext cx="2520089" cy="489853"/>
          </a:xfrm>
          <a:prstGeom prst="rect">
            <a:avLst/>
          </a:prstGeom>
        </p:spPr>
        <p:txBody>
          <a:bodyPr wrap="square" lIns="0" tIns="0" rIns="0" bIns="0" rtlCol="0" anchor="t">
            <a:spAutoFit/>
          </a:bodyPr>
          <a:lstStyle/>
          <a:p>
            <a:pPr algn="ctr">
              <a:lnSpc>
                <a:spcPts val="4069"/>
              </a:lnSpc>
              <a:spcBef>
                <a:spcPct val="0"/>
              </a:spcBef>
            </a:pPr>
            <a:r>
              <a:rPr lang="en-US" sz="2906" dirty="0">
                <a:solidFill>
                  <a:srgbClr val="6E141D"/>
                </a:solidFill>
                <a:latin typeface="Quicksand"/>
                <a:ea typeface="Quicksand"/>
                <a:cs typeface="Quicksand"/>
                <a:sym typeface="Quicksand"/>
              </a:rPr>
              <a:t>@ittoday_ipb</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660205" y="1434459"/>
            <a:ext cx="4967591" cy="7418082"/>
            <a:chOff x="0" y="0"/>
            <a:chExt cx="1308337" cy="1953734"/>
          </a:xfrm>
        </p:grpSpPr>
        <p:sp>
          <p:nvSpPr>
            <p:cNvPr id="3" name="Freeform 3"/>
            <p:cNvSpPr/>
            <p:nvPr/>
          </p:nvSpPr>
          <p:spPr>
            <a:xfrm>
              <a:off x="0" y="0"/>
              <a:ext cx="1308337" cy="1953734"/>
            </a:xfrm>
            <a:custGeom>
              <a:avLst/>
              <a:gdLst/>
              <a:ahLst/>
              <a:cxnLst/>
              <a:rect l="l" t="t" r="r" b="b"/>
              <a:pathLst>
                <a:path w="1308337" h="1953734">
                  <a:moveTo>
                    <a:pt x="82600" y="0"/>
                  </a:moveTo>
                  <a:lnTo>
                    <a:pt x="1225737" y="0"/>
                  </a:lnTo>
                  <a:cubicBezTo>
                    <a:pt x="1271356" y="0"/>
                    <a:pt x="1308337" y="36981"/>
                    <a:pt x="1308337" y="82600"/>
                  </a:cubicBezTo>
                  <a:lnTo>
                    <a:pt x="1308337" y="1871134"/>
                  </a:lnTo>
                  <a:cubicBezTo>
                    <a:pt x="1308337" y="1916753"/>
                    <a:pt x="1271356" y="1953734"/>
                    <a:pt x="1225737" y="1953734"/>
                  </a:cubicBezTo>
                  <a:lnTo>
                    <a:pt x="82600" y="1953734"/>
                  </a:lnTo>
                  <a:cubicBezTo>
                    <a:pt x="60693" y="1953734"/>
                    <a:pt x="39683" y="1945031"/>
                    <a:pt x="24193" y="1929541"/>
                  </a:cubicBezTo>
                  <a:cubicBezTo>
                    <a:pt x="8702" y="1914050"/>
                    <a:pt x="0" y="1893041"/>
                    <a:pt x="0" y="1871134"/>
                  </a:cubicBezTo>
                  <a:lnTo>
                    <a:pt x="0" y="82600"/>
                  </a:lnTo>
                  <a:cubicBezTo>
                    <a:pt x="0" y="60693"/>
                    <a:pt x="8702" y="39683"/>
                    <a:pt x="24193" y="24193"/>
                  </a:cubicBezTo>
                  <a:cubicBezTo>
                    <a:pt x="39683" y="8702"/>
                    <a:pt x="60693" y="0"/>
                    <a:pt x="82600" y="0"/>
                  </a:cubicBezTo>
                  <a:close/>
                </a:path>
              </a:pathLst>
            </a:custGeom>
            <a:gradFill rotWithShape="1">
              <a:gsLst>
                <a:gs pos="0">
                  <a:srgbClr val="E4DBF7">
                    <a:alpha val="100000"/>
                  </a:srgbClr>
                </a:gs>
                <a:gs pos="50000">
                  <a:srgbClr val="67598C">
                    <a:alpha val="100000"/>
                  </a:srgbClr>
                </a:gs>
                <a:gs pos="100000">
                  <a:srgbClr val="E8DEFF">
                    <a:alpha val="100000"/>
                  </a:srgbClr>
                </a:gs>
              </a:gsLst>
              <a:lin ang="0"/>
            </a:gradFill>
            <a:ln w="104775" cap="rnd">
              <a:solidFill>
                <a:srgbClr val="FFFFFF"/>
              </a:solidFill>
              <a:prstDash val="solid"/>
              <a:round/>
            </a:ln>
          </p:spPr>
        </p:sp>
        <p:sp>
          <p:nvSpPr>
            <p:cNvPr id="4" name="TextBox 4"/>
            <p:cNvSpPr txBox="1"/>
            <p:nvPr/>
          </p:nvSpPr>
          <p:spPr>
            <a:xfrm>
              <a:off x="0" y="-47625"/>
              <a:ext cx="1308337" cy="2001359"/>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6" name="Freeform 6"/>
          <p:cNvSpPr/>
          <p:nvPr/>
        </p:nvSpPr>
        <p:spPr>
          <a:xfrm>
            <a:off x="1476245" y="3791932"/>
            <a:ext cx="15335509" cy="5424971"/>
          </a:xfrm>
          <a:custGeom>
            <a:avLst/>
            <a:gdLst/>
            <a:ahLst/>
            <a:cxnLst/>
            <a:rect l="l" t="t" r="r" b="b"/>
            <a:pathLst>
              <a:path w="15335509" h="5424971">
                <a:moveTo>
                  <a:pt x="0" y="0"/>
                </a:moveTo>
                <a:lnTo>
                  <a:pt x="15335510" y="0"/>
                </a:lnTo>
                <a:lnTo>
                  <a:pt x="15335510" y="5424971"/>
                </a:lnTo>
                <a:lnTo>
                  <a:pt x="0" y="5424971"/>
                </a:lnTo>
                <a:lnTo>
                  <a:pt x="0" y="0"/>
                </a:lnTo>
                <a:close/>
              </a:path>
            </a:pathLst>
          </a:custGeom>
          <a:blipFill>
            <a:blip r:embed="rId4"/>
            <a:stretch>
              <a:fillRect t="-36782"/>
            </a:stretch>
          </a:blipFill>
        </p:spPr>
      </p:sp>
      <p:sp>
        <p:nvSpPr>
          <p:cNvPr id="7" name="Freeform 7"/>
          <p:cNvSpPr/>
          <p:nvPr/>
        </p:nvSpPr>
        <p:spPr>
          <a:xfrm>
            <a:off x="14243870" y="5660663"/>
            <a:ext cx="5049633" cy="5554134"/>
          </a:xfrm>
          <a:custGeom>
            <a:avLst/>
            <a:gdLst/>
            <a:ahLst/>
            <a:cxnLst/>
            <a:rect l="l" t="t" r="r" b="b"/>
            <a:pathLst>
              <a:path w="5049633" h="5554134">
                <a:moveTo>
                  <a:pt x="0" y="0"/>
                </a:moveTo>
                <a:lnTo>
                  <a:pt x="5049633" y="0"/>
                </a:lnTo>
                <a:lnTo>
                  <a:pt x="5049633" y="5554133"/>
                </a:lnTo>
                <a:lnTo>
                  <a:pt x="0" y="5554133"/>
                </a:lnTo>
                <a:lnTo>
                  <a:pt x="0" y="0"/>
                </a:lnTo>
                <a:close/>
              </a:path>
            </a:pathLst>
          </a:custGeom>
          <a:blipFill>
            <a:blip r:embed="rId5"/>
            <a:stretch>
              <a:fillRect/>
            </a:stretch>
          </a:blipFill>
        </p:spPr>
      </p:sp>
      <p:sp>
        <p:nvSpPr>
          <p:cNvPr id="8" name="Freeform 8"/>
          <p:cNvSpPr/>
          <p:nvPr/>
        </p:nvSpPr>
        <p:spPr>
          <a:xfrm>
            <a:off x="3027647" y="1682685"/>
            <a:ext cx="12232707" cy="1954040"/>
          </a:xfrm>
          <a:custGeom>
            <a:avLst/>
            <a:gdLst/>
            <a:ahLst/>
            <a:cxnLst/>
            <a:rect l="l" t="t" r="r" b="b"/>
            <a:pathLst>
              <a:path w="12232707" h="1954040">
                <a:moveTo>
                  <a:pt x="0" y="0"/>
                </a:moveTo>
                <a:lnTo>
                  <a:pt x="12232706" y="0"/>
                </a:lnTo>
                <a:lnTo>
                  <a:pt x="12232706" y="1954039"/>
                </a:lnTo>
                <a:lnTo>
                  <a:pt x="0" y="1954039"/>
                </a:lnTo>
                <a:lnTo>
                  <a:pt x="0" y="0"/>
                </a:lnTo>
                <a:close/>
              </a:path>
            </a:pathLst>
          </a:custGeom>
          <a:blipFill>
            <a:blip r:embed="rId4"/>
            <a:stretch>
              <a:fillRect l="-12090" r="-13274" b="-279747"/>
            </a:stretch>
          </a:blipFill>
        </p:spPr>
      </p:sp>
      <p:sp>
        <p:nvSpPr>
          <p:cNvPr id="9" name="Freeform 9"/>
          <p:cNvSpPr/>
          <p:nvPr/>
        </p:nvSpPr>
        <p:spPr>
          <a:xfrm rot="738442">
            <a:off x="-586402" y="5876536"/>
            <a:ext cx="4594321" cy="4904969"/>
          </a:xfrm>
          <a:custGeom>
            <a:avLst/>
            <a:gdLst/>
            <a:ahLst/>
            <a:cxnLst/>
            <a:rect l="l" t="t" r="r" b="b"/>
            <a:pathLst>
              <a:path w="4594321" h="4904969">
                <a:moveTo>
                  <a:pt x="0" y="0"/>
                </a:moveTo>
                <a:lnTo>
                  <a:pt x="4594321" y="0"/>
                </a:lnTo>
                <a:lnTo>
                  <a:pt x="4594321" y="4904969"/>
                </a:lnTo>
                <a:lnTo>
                  <a:pt x="0" y="4904969"/>
                </a:lnTo>
                <a:lnTo>
                  <a:pt x="0" y="0"/>
                </a:lnTo>
                <a:close/>
              </a:path>
            </a:pathLst>
          </a:custGeom>
          <a:blipFill>
            <a:blip r:embed="rId6"/>
            <a:stretch>
              <a:fillRect/>
            </a:stretch>
          </a:blipFill>
        </p:spPr>
      </p:sp>
      <p:sp>
        <p:nvSpPr>
          <p:cNvPr id="10" name="TextBox 10"/>
          <p:cNvSpPr txBox="1"/>
          <p:nvPr/>
        </p:nvSpPr>
        <p:spPr>
          <a:xfrm>
            <a:off x="2157767" y="4392809"/>
            <a:ext cx="13972465" cy="958386"/>
          </a:xfrm>
          <a:prstGeom prst="rect">
            <a:avLst/>
          </a:prstGeom>
        </p:spPr>
        <p:txBody>
          <a:bodyPr lIns="0" tIns="0" rIns="0" bIns="0" rtlCol="0" anchor="t">
            <a:spAutoFit/>
          </a:bodyPr>
          <a:lstStyle/>
          <a:p>
            <a:pPr algn="l">
              <a:lnSpc>
                <a:spcPts val="3871"/>
              </a:lnSpc>
            </a:pPr>
            <a:r>
              <a:rPr lang="en-US" sz="2765" b="1">
                <a:solidFill>
                  <a:srgbClr val="000000"/>
                </a:solidFill>
                <a:latin typeface="Quicksand Bold"/>
                <a:ea typeface="Quicksand Bold"/>
                <a:cs typeface="Quicksand Bold"/>
                <a:sym typeface="Quicksand Bold"/>
              </a:rPr>
              <a:t>B. Data Pre-processing</a:t>
            </a:r>
          </a:p>
          <a:p>
            <a:pPr algn="l">
              <a:lnSpc>
                <a:spcPts val="3871"/>
              </a:lnSpc>
              <a:spcBef>
                <a:spcPct val="0"/>
              </a:spcBef>
            </a:pPr>
            <a:endParaRPr lang="en-US" sz="2765" b="1">
              <a:solidFill>
                <a:srgbClr val="000000"/>
              </a:solidFill>
              <a:latin typeface="Quicksand Bold"/>
              <a:ea typeface="Quicksand Bold"/>
              <a:cs typeface="Quicksand Bold"/>
              <a:sym typeface="Quicksand Bold"/>
            </a:endParaRPr>
          </a:p>
        </p:txBody>
      </p:sp>
      <p:sp>
        <p:nvSpPr>
          <p:cNvPr id="13" name="TextBox 13"/>
          <p:cNvSpPr txBox="1"/>
          <p:nvPr/>
        </p:nvSpPr>
        <p:spPr>
          <a:xfrm>
            <a:off x="2539564" y="5294116"/>
            <a:ext cx="13023927" cy="2901342"/>
          </a:xfrm>
          <a:prstGeom prst="rect">
            <a:avLst/>
          </a:prstGeom>
        </p:spPr>
        <p:txBody>
          <a:bodyPr lIns="0" tIns="0" rIns="0" bIns="0" rtlCol="0" anchor="t">
            <a:spAutoFit/>
          </a:bodyPr>
          <a:lstStyle/>
          <a:p>
            <a:pPr algn="just">
              <a:lnSpc>
                <a:spcPts val="3871"/>
              </a:lnSpc>
            </a:pPr>
            <a:endParaRPr/>
          </a:p>
          <a:p>
            <a:pPr marL="597060" lvl="1" indent="-298530" algn="just">
              <a:lnSpc>
                <a:spcPts val="3871"/>
              </a:lnSpc>
              <a:buFont typeface="Arial"/>
              <a:buChar char="•"/>
            </a:pPr>
            <a:r>
              <a:rPr lang="en-US" sz="2765" b="1">
                <a:solidFill>
                  <a:srgbClr val="000000"/>
                </a:solidFill>
                <a:latin typeface="Quicksand Semi-Bold"/>
                <a:ea typeface="Quicksand Semi-Bold"/>
                <a:cs typeface="Quicksand Semi-Bold"/>
                <a:sym typeface="Quicksand Semi-Bold"/>
              </a:rPr>
              <a:t>Encoding Categorical Variables : Mengubah variabel kategorikal menjadi numerik</a:t>
            </a:r>
          </a:p>
          <a:p>
            <a:pPr marL="597060" lvl="1" indent="-298530" algn="just">
              <a:lnSpc>
                <a:spcPts val="3871"/>
              </a:lnSpc>
              <a:buFont typeface="Arial"/>
              <a:buChar char="•"/>
            </a:pPr>
            <a:r>
              <a:rPr lang="en-US" sz="2765" b="1">
                <a:solidFill>
                  <a:srgbClr val="000000"/>
                </a:solidFill>
                <a:latin typeface="Quicksand Semi-Bold"/>
                <a:ea typeface="Quicksand Semi-Bold"/>
                <a:cs typeface="Quicksand Semi-Bold"/>
                <a:sym typeface="Quicksand Semi-Bold"/>
              </a:rPr>
              <a:t>Feature Scaling: Menstandarkan fitur numerik untuk memastikan bahwa semua fitur memiliki skala yang sama</a:t>
            </a:r>
          </a:p>
          <a:p>
            <a:pPr marL="597060" lvl="1" indent="-298530" algn="just">
              <a:lnSpc>
                <a:spcPts val="3871"/>
              </a:lnSpc>
              <a:buFont typeface="Arial"/>
              <a:buChar char="•"/>
            </a:pPr>
            <a:r>
              <a:rPr lang="en-US" sz="2765" b="1">
                <a:solidFill>
                  <a:srgbClr val="000000"/>
                </a:solidFill>
                <a:latin typeface="Quicksand Semi-Bold"/>
                <a:ea typeface="Quicksand Semi-Bold"/>
                <a:cs typeface="Quicksand Semi-Bold"/>
                <a:sym typeface="Quicksand Semi-Bold"/>
              </a:rPr>
              <a:t>Train-Test Split : Membagi dataset menjadi set pelatihan dan pengujian</a:t>
            </a:r>
          </a:p>
        </p:txBody>
      </p:sp>
      <p:sp>
        <p:nvSpPr>
          <p:cNvPr id="14" name="TextBox 11">
            <a:extLst>
              <a:ext uri="{FF2B5EF4-FFF2-40B4-BE49-F238E27FC236}">
                <a16:creationId xmlns:a16="http://schemas.microsoft.com/office/drawing/2014/main" id="{8FC08C9A-307D-0994-82BB-FE70A943EE52}"/>
              </a:ext>
            </a:extLst>
          </p:cNvPr>
          <p:cNvSpPr txBox="1"/>
          <p:nvPr/>
        </p:nvSpPr>
        <p:spPr>
          <a:xfrm>
            <a:off x="7466087" y="1997043"/>
            <a:ext cx="3170880" cy="914225"/>
          </a:xfrm>
          <a:prstGeom prst="rect">
            <a:avLst/>
          </a:prstGeom>
        </p:spPr>
        <p:txBody>
          <a:bodyPr wrap="square" lIns="0" tIns="0" rIns="0" bIns="0" rtlCol="0" anchor="t">
            <a:spAutoFit/>
          </a:bodyPr>
          <a:lstStyle/>
          <a:p>
            <a:pPr algn="ctr">
              <a:lnSpc>
                <a:spcPts val="7521"/>
              </a:lnSpc>
              <a:spcBef>
                <a:spcPct val="0"/>
              </a:spcBef>
            </a:pPr>
            <a:r>
              <a:rPr lang="en-US" sz="5372" b="1" dirty="0">
                <a:solidFill>
                  <a:srgbClr val="000000"/>
                </a:solidFill>
                <a:latin typeface="Poppins Ultra-Bold"/>
                <a:ea typeface="Poppins Ultra-Bold"/>
                <a:cs typeface="Poppins Ultra-Bold"/>
                <a:sym typeface="Poppins Ultra-Bold"/>
              </a:rPr>
              <a:t>METODE</a:t>
            </a:r>
          </a:p>
        </p:txBody>
      </p:sp>
      <p:sp>
        <p:nvSpPr>
          <p:cNvPr id="11" name="Rectangle: Rounded Corners 10">
            <a:extLst>
              <a:ext uri="{FF2B5EF4-FFF2-40B4-BE49-F238E27FC236}">
                <a16:creationId xmlns:a16="http://schemas.microsoft.com/office/drawing/2014/main" id="{476DED51-879E-04D1-B03E-B48CEDE34413}"/>
              </a:ext>
            </a:extLst>
          </p:cNvPr>
          <p:cNvSpPr/>
          <p:nvPr/>
        </p:nvSpPr>
        <p:spPr>
          <a:xfrm>
            <a:off x="299311" y="9410700"/>
            <a:ext cx="2520088" cy="685800"/>
          </a:xfrm>
          <a:prstGeom prst="roundRect">
            <a:avLst/>
          </a:prstGeom>
          <a:solidFill>
            <a:schemeClr val="bg1">
              <a:alpha val="8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TextBox 10">
            <a:extLst>
              <a:ext uri="{FF2B5EF4-FFF2-40B4-BE49-F238E27FC236}">
                <a16:creationId xmlns:a16="http://schemas.microsoft.com/office/drawing/2014/main" id="{3E6CC898-BD32-7E96-2287-449B7F531FA8}"/>
              </a:ext>
            </a:extLst>
          </p:cNvPr>
          <p:cNvSpPr txBox="1"/>
          <p:nvPr/>
        </p:nvSpPr>
        <p:spPr>
          <a:xfrm>
            <a:off x="299310" y="9471219"/>
            <a:ext cx="2520089" cy="489853"/>
          </a:xfrm>
          <a:prstGeom prst="rect">
            <a:avLst/>
          </a:prstGeom>
        </p:spPr>
        <p:txBody>
          <a:bodyPr wrap="square" lIns="0" tIns="0" rIns="0" bIns="0" rtlCol="0" anchor="t">
            <a:spAutoFit/>
          </a:bodyPr>
          <a:lstStyle/>
          <a:p>
            <a:pPr algn="ctr">
              <a:lnSpc>
                <a:spcPts val="4069"/>
              </a:lnSpc>
              <a:spcBef>
                <a:spcPct val="0"/>
              </a:spcBef>
            </a:pPr>
            <a:r>
              <a:rPr lang="en-US" sz="2906" dirty="0">
                <a:solidFill>
                  <a:srgbClr val="6E141D"/>
                </a:solidFill>
                <a:latin typeface="Quicksand"/>
                <a:ea typeface="Quicksand"/>
                <a:cs typeface="Quicksand"/>
                <a:sym typeface="Quicksand"/>
              </a:rPr>
              <a:t>@ittoday_ipb</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660205" y="1434459"/>
            <a:ext cx="4967591" cy="7418082"/>
            <a:chOff x="0" y="0"/>
            <a:chExt cx="1308337" cy="1953734"/>
          </a:xfrm>
        </p:grpSpPr>
        <p:sp>
          <p:nvSpPr>
            <p:cNvPr id="3" name="Freeform 3"/>
            <p:cNvSpPr/>
            <p:nvPr/>
          </p:nvSpPr>
          <p:spPr>
            <a:xfrm>
              <a:off x="0" y="0"/>
              <a:ext cx="1308337" cy="1953734"/>
            </a:xfrm>
            <a:custGeom>
              <a:avLst/>
              <a:gdLst/>
              <a:ahLst/>
              <a:cxnLst/>
              <a:rect l="l" t="t" r="r" b="b"/>
              <a:pathLst>
                <a:path w="1308337" h="1953734">
                  <a:moveTo>
                    <a:pt x="82600" y="0"/>
                  </a:moveTo>
                  <a:lnTo>
                    <a:pt x="1225737" y="0"/>
                  </a:lnTo>
                  <a:cubicBezTo>
                    <a:pt x="1271356" y="0"/>
                    <a:pt x="1308337" y="36981"/>
                    <a:pt x="1308337" y="82600"/>
                  </a:cubicBezTo>
                  <a:lnTo>
                    <a:pt x="1308337" y="1871134"/>
                  </a:lnTo>
                  <a:cubicBezTo>
                    <a:pt x="1308337" y="1916753"/>
                    <a:pt x="1271356" y="1953734"/>
                    <a:pt x="1225737" y="1953734"/>
                  </a:cubicBezTo>
                  <a:lnTo>
                    <a:pt x="82600" y="1953734"/>
                  </a:lnTo>
                  <a:cubicBezTo>
                    <a:pt x="60693" y="1953734"/>
                    <a:pt x="39683" y="1945031"/>
                    <a:pt x="24193" y="1929541"/>
                  </a:cubicBezTo>
                  <a:cubicBezTo>
                    <a:pt x="8702" y="1914050"/>
                    <a:pt x="0" y="1893041"/>
                    <a:pt x="0" y="1871134"/>
                  </a:cubicBezTo>
                  <a:lnTo>
                    <a:pt x="0" y="82600"/>
                  </a:lnTo>
                  <a:cubicBezTo>
                    <a:pt x="0" y="60693"/>
                    <a:pt x="8702" y="39683"/>
                    <a:pt x="24193" y="24193"/>
                  </a:cubicBezTo>
                  <a:cubicBezTo>
                    <a:pt x="39683" y="8702"/>
                    <a:pt x="60693" y="0"/>
                    <a:pt x="82600" y="0"/>
                  </a:cubicBezTo>
                  <a:close/>
                </a:path>
              </a:pathLst>
            </a:custGeom>
            <a:gradFill rotWithShape="1">
              <a:gsLst>
                <a:gs pos="0">
                  <a:srgbClr val="E4DBF7">
                    <a:alpha val="100000"/>
                  </a:srgbClr>
                </a:gs>
                <a:gs pos="50000">
                  <a:srgbClr val="67598C">
                    <a:alpha val="100000"/>
                  </a:srgbClr>
                </a:gs>
                <a:gs pos="100000">
                  <a:srgbClr val="E8DEFF">
                    <a:alpha val="100000"/>
                  </a:srgbClr>
                </a:gs>
              </a:gsLst>
              <a:lin ang="0"/>
            </a:gradFill>
            <a:ln w="104775" cap="rnd">
              <a:solidFill>
                <a:srgbClr val="FFFFFF"/>
              </a:solidFill>
              <a:prstDash val="solid"/>
              <a:round/>
            </a:ln>
          </p:spPr>
        </p:sp>
        <p:sp>
          <p:nvSpPr>
            <p:cNvPr id="4" name="TextBox 4"/>
            <p:cNvSpPr txBox="1"/>
            <p:nvPr/>
          </p:nvSpPr>
          <p:spPr>
            <a:xfrm>
              <a:off x="0" y="-47625"/>
              <a:ext cx="1308337" cy="2001359"/>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6" name="Freeform 6"/>
          <p:cNvSpPr/>
          <p:nvPr/>
        </p:nvSpPr>
        <p:spPr>
          <a:xfrm>
            <a:off x="1476245" y="3791932"/>
            <a:ext cx="15335509" cy="5424971"/>
          </a:xfrm>
          <a:custGeom>
            <a:avLst/>
            <a:gdLst/>
            <a:ahLst/>
            <a:cxnLst/>
            <a:rect l="l" t="t" r="r" b="b"/>
            <a:pathLst>
              <a:path w="15335509" h="5424971">
                <a:moveTo>
                  <a:pt x="0" y="0"/>
                </a:moveTo>
                <a:lnTo>
                  <a:pt x="15335510" y="0"/>
                </a:lnTo>
                <a:lnTo>
                  <a:pt x="15335510" y="5424971"/>
                </a:lnTo>
                <a:lnTo>
                  <a:pt x="0" y="5424971"/>
                </a:lnTo>
                <a:lnTo>
                  <a:pt x="0" y="0"/>
                </a:lnTo>
                <a:close/>
              </a:path>
            </a:pathLst>
          </a:custGeom>
          <a:blipFill>
            <a:blip r:embed="rId4"/>
            <a:stretch>
              <a:fillRect t="-36782"/>
            </a:stretch>
          </a:blipFill>
        </p:spPr>
      </p:sp>
      <p:sp>
        <p:nvSpPr>
          <p:cNvPr id="7" name="Freeform 7"/>
          <p:cNvSpPr/>
          <p:nvPr/>
        </p:nvSpPr>
        <p:spPr>
          <a:xfrm>
            <a:off x="14243870" y="5660663"/>
            <a:ext cx="5049633" cy="5554134"/>
          </a:xfrm>
          <a:custGeom>
            <a:avLst/>
            <a:gdLst/>
            <a:ahLst/>
            <a:cxnLst/>
            <a:rect l="l" t="t" r="r" b="b"/>
            <a:pathLst>
              <a:path w="5049633" h="5554134">
                <a:moveTo>
                  <a:pt x="0" y="0"/>
                </a:moveTo>
                <a:lnTo>
                  <a:pt x="5049633" y="0"/>
                </a:lnTo>
                <a:lnTo>
                  <a:pt x="5049633" y="5554133"/>
                </a:lnTo>
                <a:lnTo>
                  <a:pt x="0" y="5554133"/>
                </a:lnTo>
                <a:lnTo>
                  <a:pt x="0" y="0"/>
                </a:lnTo>
                <a:close/>
              </a:path>
            </a:pathLst>
          </a:custGeom>
          <a:blipFill>
            <a:blip r:embed="rId5"/>
            <a:stretch>
              <a:fillRect/>
            </a:stretch>
          </a:blipFill>
        </p:spPr>
      </p:sp>
      <p:sp>
        <p:nvSpPr>
          <p:cNvPr id="8" name="Freeform 8"/>
          <p:cNvSpPr/>
          <p:nvPr/>
        </p:nvSpPr>
        <p:spPr>
          <a:xfrm>
            <a:off x="3027647" y="1682685"/>
            <a:ext cx="12232707" cy="1954040"/>
          </a:xfrm>
          <a:custGeom>
            <a:avLst/>
            <a:gdLst/>
            <a:ahLst/>
            <a:cxnLst/>
            <a:rect l="l" t="t" r="r" b="b"/>
            <a:pathLst>
              <a:path w="12232707" h="1954040">
                <a:moveTo>
                  <a:pt x="0" y="0"/>
                </a:moveTo>
                <a:lnTo>
                  <a:pt x="12232706" y="0"/>
                </a:lnTo>
                <a:lnTo>
                  <a:pt x="12232706" y="1954039"/>
                </a:lnTo>
                <a:lnTo>
                  <a:pt x="0" y="1954039"/>
                </a:lnTo>
                <a:lnTo>
                  <a:pt x="0" y="0"/>
                </a:lnTo>
                <a:close/>
              </a:path>
            </a:pathLst>
          </a:custGeom>
          <a:blipFill>
            <a:blip r:embed="rId4"/>
            <a:stretch>
              <a:fillRect l="-12090" r="-13274" b="-279747"/>
            </a:stretch>
          </a:blipFill>
        </p:spPr>
      </p:sp>
      <p:sp>
        <p:nvSpPr>
          <p:cNvPr id="9" name="Freeform 9"/>
          <p:cNvSpPr/>
          <p:nvPr/>
        </p:nvSpPr>
        <p:spPr>
          <a:xfrm rot="738442">
            <a:off x="-586402" y="5876536"/>
            <a:ext cx="4594321" cy="4904969"/>
          </a:xfrm>
          <a:custGeom>
            <a:avLst/>
            <a:gdLst/>
            <a:ahLst/>
            <a:cxnLst/>
            <a:rect l="l" t="t" r="r" b="b"/>
            <a:pathLst>
              <a:path w="4594321" h="4904969">
                <a:moveTo>
                  <a:pt x="0" y="0"/>
                </a:moveTo>
                <a:lnTo>
                  <a:pt x="4594321" y="0"/>
                </a:lnTo>
                <a:lnTo>
                  <a:pt x="4594321" y="4904969"/>
                </a:lnTo>
                <a:lnTo>
                  <a:pt x="0" y="4904969"/>
                </a:lnTo>
                <a:lnTo>
                  <a:pt x="0" y="0"/>
                </a:lnTo>
                <a:close/>
              </a:path>
            </a:pathLst>
          </a:custGeom>
          <a:blipFill>
            <a:blip r:embed="rId6"/>
            <a:stretch>
              <a:fillRect/>
            </a:stretch>
          </a:blipFill>
        </p:spPr>
      </p:sp>
      <p:sp>
        <p:nvSpPr>
          <p:cNvPr id="10" name="TextBox 10"/>
          <p:cNvSpPr txBox="1"/>
          <p:nvPr/>
        </p:nvSpPr>
        <p:spPr>
          <a:xfrm>
            <a:off x="2157767" y="4392809"/>
            <a:ext cx="13972465" cy="472647"/>
          </a:xfrm>
          <a:prstGeom prst="rect">
            <a:avLst/>
          </a:prstGeom>
        </p:spPr>
        <p:txBody>
          <a:bodyPr lIns="0" tIns="0" rIns="0" bIns="0" rtlCol="0" anchor="t">
            <a:spAutoFit/>
          </a:bodyPr>
          <a:lstStyle/>
          <a:p>
            <a:pPr algn="l">
              <a:lnSpc>
                <a:spcPts val="3871"/>
              </a:lnSpc>
              <a:spcBef>
                <a:spcPct val="0"/>
              </a:spcBef>
            </a:pPr>
            <a:r>
              <a:rPr lang="en-US" sz="2765" b="1">
                <a:solidFill>
                  <a:srgbClr val="000000"/>
                </a:solidFill>
                <a:latin typeface="Quicksand Bold"/>
                <a:ea typeface="Quicksand Bold"/>
                <a:cs typeface="Quicksand Bold"/>
                <a:sym typeface="Quicksand Bold"/>
              </a:rPr>
              <a:t>C. Modeling</a:t>
            </a:r>
          </a:p>
        </p:txBody>
      </p:sp>
      <p:sp>
        <p:nvSpPr>
          <p:cNvPr id="13" name="TextBox 13"/>
          <p:cNvSpPr txBox="1"/>
          <p:nvPr/>
        </p:nvSpPr>
        <p:spPr>
          <a:xfrm>
            <a:off x="2539564" y="5294116"/>
            <a:ext cx="13023927" cy="2901558"/>
          </a:xfrm>
          <a:prstGeom prst="rect">
            <a:avLst/>
          </a:prstGeom>
        </p:spPr>
        <p:txBody>
          <a:bodyPr lIns="0" tIns="0" rIns="0" bIns="0" rtlCol="0" anchor="t">
            <a:spAutoFit/>
          </a:bodyPr>
          <a:lstStyle/>
          <a:p>
            <a:pPr marL="597060" lvl="1" indent="-298530" algn="just">
              <a:lnSpc>
                <a:spcPts val="3871"/>
              </a:lnSpc>
              <a:buFont typeface="Arial"/>
              <a:buChar char="•"/>
            </a:pPr>
            <a:r>
              <a:rPr lang="en-US" sz="2765" b="1">
                <a:solidFill>
                  <a:srgbClr val="000000"/>
                </a:solidFill>
                <a:latin typeface="Quicksand Semi-Bold"/>
                <a:ea typeface="Quicksand Semi-Bold"/>
                <a:cs typeface="Quicksand Semi-Bold"/>
                <a:sym typeface="Quicksand Semi-Bold"/>
              </a:rPr>
              <a:t>Regression: Prediksi jumlah produk terjual menggunakan Random Forest dan Support Vector Regressor.</a:t>
            </a:r>
          </a:p>
          <a:p>
            <a:pPr marL="597060" lvl="1" indent="-298530" algn="just">
              <a:lnSpc>
                <a:spcPts val="3871"/>
              </a:lnSpc>
              <a:buFont typeface="Arial"/>
              <a:buChar char="•"/>
            </a:pPr>
            <a:r>
              <a:rPr lang="en-US" sz="2765" b="1">
                <a:solidFill>
                  <a:srgbClr val="000000"/>
                </a:solidFill>
                <a:latin typeface="Quicksand Semi-Bold"/>
                <a:ea typeface="Quicksand Semi-Bold"/>
                <a:cs typeface="Quicksand Semi-Bold"/>
                <a:sym typeface="Quicksand Semi-Bold"/>
              </a:rPr>
              <a:t>Classification: Prediksi apakah produk terjual atau tidak menggunakan Random Forest Classifier dan Support Vector Classifier (SVC).</a:t>
            </a:r>
          </a:p>
          <a:p>
            <a:pPr marL="597060" lvl="1" indent="-298530" algn="just">
              <a:lnSpc>
                <a:spcPts val="3871"/>
              </a:lnSpc>
              <a:buFont typeface="Arial"/>
              <a:buChar char="•"/>
            </a:pPr>
            <a:r>
              <a:rPr lang="en-US" sz="2765" b="1">
                <a:solidFill>
                  <a:srgbClr val="000000"/>
                </a:solidFill>
                <a:latin typeface="Quicksand Semi-Bold"/>
                <a:ea typeface="Quicksand Semi-Bold"/>
                <a:cs typeface="Quicksand Semi-Bold"/>
                <a:sym typeface="Quicksand Semi-Bold"/>
              </a:rPr>
              <a:t>Clustering: Mengelompokkan produk ke dalam beberapa kelompok berdasarkan kesamaan fitur menggunakan K-Means Clustering</a:t>
            </a:r>
          </a:p>
        </p:txBody>
      </p:sp>
      <p:sp>
        <p:nvSpPr>
          <p:cNvPr id="14" name="TextBox 11">
            <a:extLst>
              <a:ext uri="{FF2B5EF4-FFF2-40B4-BE49-F238E27FC236}">
                <a16:creationId xmlns:a16="http://schemas.microsoft.com/office/drawing/2014/main" id="{83A83E38-2B88-8FF4-3F1B-36469D3D23A3}"/>
              </a:ext>
            </a:extLst>
          </p:cNvPr>
          <p:cNvSpPr txBox="1"/>
          <p:nvPr/>
        </p:nvSpPr>
        <p:spPr>
          <a:xfrm>
            <a:off x="7466087" y="1997043"/>
            <a:ext cx="3170880" cy="914225"/>
          </a:xfrm>
          <a:prstGeom prst="rect">
            <a:avLst/>
          </a:prstGeom>
        </p:spPr>
        <p:txBody>
          <a:bodyPr wrap="square" lIns="0" tIns="0" rIns="0" bIns="0" rtlCol="0" anchor="t">
            <a:spAutoFit/>
          </a:bodyPr>
          <a:lstStyle/>
          <a:p>
            <a:pPr algn="ctr">
              <a:lnSpc>
                <a:spcPts val="7521"/>
              </a:lnSpc>
              <a:spcBef>
                <a:spcPct val="0"/>
              </a:spcBef>
            </a:pPr>
            <a:r>
              <a:rPr lang="en-US" sz="5372" b="1" dirty="0">
                <a:solidFill>
                  <a:srgbClr val="000000"/>
                </a:solidFill>
                <a:latin typeface="Poppins Ultra-Bold"/>
                <a:ea typeface="Poppins Ultra-Bold"/>
                <a:cs typeface="Poppins Ultra-Bold"/>
                <a:sym typeface="Poppins Ultra-Bold"/>
              </a:rPr>
              <a:t>METODE</a:t>
            </a:r>
          </a:p>
        </p:txBody>
      </p:sp>
      <p:sp>
        <p:nvSpPr>
          <p:cNvPr id="11" name="Rectangle: Rounded Corners 10">
            <a:extLst>
              <a:ext uri="{FF2B5EF4-FFF2-40B4-BE49-F238E27FC236}">
                <a16:creationId xmlns:a16="http://schemas.microsoft.com/office/drawing/2014/main" id="{C8ADE3A2-410F-38DC-9DE9-6D6F61C6AE7F}"/>
              </a:ext>
            </a:extLst>
          </p:cNvPr>
          <p:cNvSpPr/>
          <p:nvPr/>
        </p:nvSpPr>
        <p:spPr>
          <a:xfrm>
            <a:off x="299311" y="9410700"/>
            <a:ext cx="2520088" cy="685800"/>
          </a:xfrm>
          <a:prstGeom prst="roundRect">
            <a:avLst/>
          </a:prstGeom>
          <a:solidFill>
            <a:schemeClr val="bg1">
              <a:alpha val="8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TextBox 10">
            <a:extLst>
              <a:ext uri="{FF2B5EF4-FFF2-40B4-BE49-F238E27FC236}">
                <a16:creationId xmlns:a16="http://schemas.microsoft.com/office/drawing/2014/main" id="{6C493CD3-4869-3AEB-EFDD-EA9F2ED9E356}"/>
              </a:ext>
            </a:extLst>
          </p:cNvPr>
          <p:cNvSpPr txBox="1"/>
          <p:nvPr/>
        </p:nvSpPr>
        <p:spPr>
          <a:xfrm>
            <a:off x="299310" y="9471219"/>
            <a:ext cx="2520089" cy="489853"/>
          </a:xfrm>
          <a:prstGeom prst="rect">
            <a:avLst/>
          </a:prstGeom>
        </p:spPr>
        <p:txBody>
          <a:bodyPr wrap="square" lIns="0" tIns="0" rIns="0" bIns="0" rtlCol="0" anchor="t">
            <a:spAutoFit/>
          </a:bodyPr>
          <a:lstStyle/>
          <a:p>
            <a:pPr algn="ctr">
              <a:lnSpc>
                <a:spcPts val="4069"/>
              </a:lnSpc>
              <a:spcBef>
                <a:spcPct val="0"/>
              </a:spcBef>
            </a:pPr>
            <a:r>
              <a:rPr lang="en-US" sz="2906" dirty="0">
                <a:solidFill>
                  <a:srgbClr val="6E141D"/>
                </a:solidFill>
                <a:latin typeface="Quicksand"/>
                <a:ea typeface="Quicksand"/>
                <a:cs typeface="Quicksand"/>
                <a:sym typeface="Quicksand"/>
              </a:rPr>
              <a:t>@ittoday_ipb</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660205" y="1434459"/>
            <a:ext cx="4967591" cy="7418082"/>
            <a:chOff x="0" y="0"/>
            <a:chExt cx="1308337" cy="1953734"/>
          </a:xfrm>
        </p:grpSpPr>
        <p:sp>
          <p:nvSpPr>
            <p:cNvPr id="3" name="Freeform 3"/>
            <p:cNvSpPr/>
            <p:nvPr/>
          </p:nvSpPr>
          <p:spPr>
            <a:xfrm>
              <a:off x="0" y="0"/>
              <a:ext cx="1308337" cy="1953734"/>
            </a:xfrm>
            <a:custGeom>
              <a:avLst/>
              <a:gdLst/>
              <a:ahLst/>
              <a:cxnLst/>
              <a:rect l="l" t="t" r="r" b="b"/>
              <a:pathLst>
                <a:path w="1308337" h="1953734">
                  <a:moveTo>
                    <a:pt x="82600" y="0"/>
                  </a:moveTo>
                  <a:lnTo>
                    <a:pt x="1225737" y="0"/>
                  </a:lnTo>
                  <a:cubicBezTo>
                    <a:pt x="1271356" y="0"/>
                    <a:pt x="1308337" y="36981"/>
                    <a:pt x="1308337" y="82600"/>
                  </a:cubicBezTo>
                  <a:lnTo>
                    <a:pt x="1308337" y="1871134"/>
                  </a:lnTo>
                  <a:cubicBezTo>
                    <a:pt x="1308337" y="1916753"/>
                    <a:pt x="1271356" y="1953734"/>
                    <a:pt x="1225737" y="1953734"/>
                  </a:cubicBezTo>
                  <a:lnTo>
                    <a:pt x="82600" y="1953734"/>
                  </a:lnTo>
                  <a:cubicBezTo>
                    <a:pt x="60693" y="1953734"/>
                    <a:pt x="39683" y="1945031"/>
                    <a:pt x="24193" y="1929541"/>
                  </a:cubicBezTo>
                  <a:cubicBezTo>
                    <a:pt x="8702" y="1914050"/>
                    <a:pt x="0" y="1893041"/>
                    <a:pt x="0" y="1871134"/>
                  </a:cubicBezTo>
                  <a:lnTo>
                    <a:pt x="0" y="82600"/>
                  </a:lnTo>
                  <a:cubicBezTo>
                    <a:pt x="0" y="60693"/>
                    <a:pt x="8702" y="39683"/>
                    <a:pt x="24193" y="24193"/>
                  </a:cubicBezTo>
                  <a:cubicBezTo>
                    <a:pt x="39683" y="8702"/>
                    <a:pt x="60693" y="0"/>
                    <a:pt x="82600" y="0"/>
                  </a:cubicBezTo>
                  <a:close/>
                </a:path>
              </a:pathLst>
            </a:custGeom>
            <a:gradFill rotWithShape="1">
              <a:gsLst>
                <a:gs pos="0">
                  <a:srgbClr val="E4DBF7">
                    <a:alpha val="100000"/>
                  </a:srgbClr>
                </a:gs>
                <a:gs pos="50000">
                  <a:srgbClr val="67598C">
                    <a:alpha val="100000"/>
                  </a:srgbClr>
                </a:gs>
                <a:gs pos="100000">
                  <a:srgbClr val="E8DEFF">
                    <a:alpha val="100000"/>
                  </a:srgbClr>
                </a:gs>
              </a:gsLst>
              <a:lin ang="0"/>
            </a:gradFill>
            <a:ln w="104775" cap="rnd">
              <a:solidFill>
                <a:srgbClr val="FFFFFF"/>
              </a:solidFill>
              <a:prstDash val="solid"/>
              <a:round/>
            </a:ln>
          </p:spPr>
        </p:sp>
        <p:sp>
          <p:nvSpPr>
            <p:cNvPr id="4" name="TextBox 4"/>
            <p:cNvSpPr txBox="1"/>
            <p:nvPr/>
          </p:nvSpPr>
          <p:spPr>
            <a:xfrm>
              <a:off x="0" y="-47625"/>
              <a:ext cx="1308337" cy="2001359"/>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6" name="Freeform 6"/>
          <p:cNvSpPr/>
          <p:nvPr/>
        </p:nvSpPr>
        <p:spPr>
          <a:xfrm>
            <a:off x="14243870" y="5660663"/>
            <a:ext cx="5049633" cy="5554134"/>
          </a:xfrm>
          <a:custGeom>
            <a:avLst/>
            <a:gdLst/>
            <a:ahLst/>
            <a:cxnLst/>
            <a:rect l="l" t="t" r="r" b="b"/>
            <a:pathLst>
              <a:path w="5049633" h="5554134">
                <a:moveTo>
                  <a:pt x="0" y="0"/>
                </a:moveTo>
                <a:lnTo>
                  <a:pt x="5049633" y="0"/>
                </a:lnTo>
                <a:lnTo>
                  <a:pt x="5049633" y="5554133"/>
                </a:lnTo>
                <a:lnTo>
                  <a:pt x="0" y="5554133"/>
                </a:lnTo>
                <a:lnTo>
                  <a:pt x="0" y="0"/>
                </a:lnTo>
                <a:close/>
              </a:path>
            </a:pathLst>
          </a:custGeom>
          <a:blipFill>
            <a:blip r:embed="rId4"/>
            <a:stretch>
              <a:fillRect/>
            </a:stretch>
          </a:blipFill>
        </p:spPr>
      </p:sp>
      <p:sp>
        <p:nvSpPr>
          <p:cNvPr id="7" name="Freeform 7"/>
          <p:cNvSpPr/>
          <p:nvPr/>
        </p:nvSpPr>
        <p:spPr>
          <a:xfrm>
            <a:off x="3027647" y="1682685"/>
            <a:ext cx="12232707" cy="1954040"/>
          </a:xfrm>
          <a:custGeom>
            <a:avLst/>
            <a:gdLst/>
            <a:ahLst/>
            <a:cxnLst/>
            <a:rect l="l" t="t" r="r" b="b"/>
            <a:pathLst>
              <a:path w="12232707" h="1954040">
                <a:moveTo>
                  <a:pt x="0" y="0"/>
                </a:moveTo>
                <a:lnTo>
                  <a:pt x="12232706" y="0"/>
                </a:lnTo>
                <a:lnTo>
                  <a:pt x="12232706" y="1954039"/>
                </a:lnTo>
                <a:lnTo>
                  <a:pt x="0" y="1954039"/>
                </a:lnTo>
                <a:lnTo>
                  <a:pt x="0" y="0"/>
                </a:lnTo>
                <a:close/>
              </a:path>
            </a:pathLst>
          </a:custGeom>
          <a:blipFill>
            <a:blip r:embed="rId5"/>
            <a:stretch>
              <a:fillRect l="-12090" r="-13274" b="-279747"/>
            </a:stretch>
          </a:blipFill>
        </p:spPr>
      </p:sp>
      <p:sp>
        <p:nvSpPr>
          <p:cNvPr id="8" name="Freeform 8"/>
          <p:cNvSpPr/>
          <p:nvPr/>
        </p:nvSpPr>
        <p:spPr>
          <a:xfrm rot="738442">
            <a:off x="-586402" y="5876536"/>
            <a:ext cx="4594321" cy="4904969"/>
          </a:xfrm>
          <a:custGeom>
            <a:avLst/>
            <a:gdLst/>
            <a:ahLst/>
            <a:cxnLst/>
            <a:rect l="l" t="t" r="r" b="b"/>
            <a:pathLst>
              <a:path w="4594321" h="4904969">
                <a:moveTo>
                  <a:pt x="0" y="0"/>
                </a:moveTo>
                <a:lnTo>
                  <a:pt x="4594321" y="0"/>
                </a:lnTo>
                <a:lnTo>
                  <a:pt x="4594321" y="4904969"/>
                </a:lnTo>
                <a:lnTo>
                  <a:pt x="0" y="4904969"/>
                </a:lnTo>
                <a:lnTo>
                  <a:pt x="0" y="0"/>
                </a:lnTo>
                <a:close/>
              </a:path>
            </a:pathLst>
          </a:custGeom>
          <a:blipFill>
            <a:blip r:embed="rId6"/>
            <a:stretch>
              <a:fillRect/>
            </a:stretch>
          </a:blipFill>
        </p:spPr>
      </p:sp>
      <p:sp>
        <p:nvSpPr>
          <p:cNvPr id="9" name="Freeform 9"/>
          <p:cNvSpPr/>
          <p:nvPr/>
        </p:nvSpPr>
        <p:spPr>
          <a:xfrm>
            <a:off x="2446885" y="3695432"/>
            <a:ext cx="13394231" cy="5562868"/>
          </a:xfrm>
          <a:custGeom>
            <a:avLst/>
            <a:gdLst/>
            <a:ahLst/>
            <a:cxnLst/>
            <a:rect l="l" t="t" r="r" b="b"/>
            <a:pathLst>
              <a:path w="13394231" h="5562868">
                <a:moveTo>
                  <a:pt x="0" y="0"/>
                </a:moveTo>
                <a:lnTo>
                  <a:pt x="13394230" y="0"/>
                </a:lnTo>
                <a:lnTo>
                  <a:pt x="13394230" y="5562868"/>
                </a:lnTo>
                <a:lnTo>
                  <a:pt x="0" y="5562868"/>
                </a:lnTo>
                <a:lnTo>
                  <a:pt x="0" y="0"/>
                </a:lnTo>
                <a:close/>
              </a:path>
            </a:pathLst>
          </a:custGeom>
          <a:blipFill>
            <a:blip r:embed="rId7"/>
            <a:stretch>
              <a:fillRect/>
            </a:stretch>
          </a:blipFill>
        </p:spPr>
      </p:sp>
      <p:sp>
        <p:nvSpPr>
          <p:cNvPr id="10" name="TextBox 10"/>
          <p:cNvSpPr txBox="1"/>
          <p:nvPr/>
        </p:nvSpPr>
        <p:spPr>
          <a:xfrm>
            <a:off x="5524523" y="1967301"/>
            <a:ext cx="7238953" cy="974428"/>
          </a:xfrm>
          <a:prstGeom prst="rect">
            <a:avLst/>
          </a:prstGeom>
        </p:spPr>
        <p:txBody>
          <a:bodyPr lIns="0" tIns="0" rIns="0" bIns="0" rtlCol="0" anchor="t">
            <a:spAutoFit/>
          </a:bodyPr>
          <a:lstStyle/>
          <a:p>
            <a:pPr algn="ctr">
              <a:lnSpc>
                <a:spcPts val="7521"/>
              </a:lnSpc>
              <a:spcBef>
                <a:spcPct val="0"/>
              </a:spcBef>
            </a:pPr>
            <a:r>
              <a:rPr lang="en-US" sz="5372" b="1">
                <a:solidFill>
                  <a:srgbClr val="000000"/>
                </a:solidFill>
                <a:latin typeface="Poppins Ultra-Bold"/>
                <a:ea typeface="Poppins Ultra-Bold"/>
                <a:cs typeface="Poppins Ultra-Bold"/>
                <a:sym typeface="Poppins Ultra-Bold"/>
              </a:rPr>
              <a:t>HASIL &amp; KESIMPULAN</a:t>
            </a:r>
          </a:p>
        </p:txBody>
      </p:sp>
      <p:sp>
        <p:nvSpPr>
          <p:cNvPr id="14" name="Rectangle: Rounded Corners 13">
            <a:extLst>
              <a:ext uri="{FF2B5EF4-FFF2-40B4-BE49-F238E27FC236}">
                <a16:creationId xmlns:a16="http://schemas.microsoft.com/office/drawing/2014/main" id="{6C3CEC4A-0335-BEB9-7661-D972983CBAD7}"/>
              </a:ext>
            </a:extLst>
          </p:cNvPr>
          <p:cNvSpPr/>
          <p:nvPr/>
        </p:nvSpPr>
        <p:spPr>
          <a:xfrm>
            <a:off x="299311" y="9410700"/>
            <a:ext cx="2520088" cy="685800"/>
          </a:xfrm>
          <a:prstGeom prst="roundRect">
            <a:avLst/>
          </a:prstGeom>
          <a:solidFill>
            <a:schemeClr val="bg1">
              <a:alpha val="8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TextBox 10">
            <a:extLst>
              <a:ext uri="{FF2B5EF4-FFF2-40B4-BE49-F238E27FC236}">
                <a16:creationId xmlns:a16="http://schemas.microsoft.com/office/drawing/2014/main" id="{049D8724-1C00-1B43-2F2B-E8AA94128173}"/>
              </a:ext>
            </a:extLst>
          </p:cNvPr>
          <p:cNvSpPr txBox="1"/>
          <p:nvPr/>
        </p:nvSpPr>
        <p:spPr>
          <a:xfrm>
            <a:off x="299310" y="9471219"/>
            <a:ext cx="2520089" cy="489853"/>
          </a:xfrm>
          <a:prstGeom prst="rect">
            <a:avLst/>
          </a:prstGeom>
        </p:spPr>
        <p:txBody>
          <a:bodyPr wrap="square" lIns="0" tIns="0" rIns="0" bIns="0" rtlCol="0" anchor="t">
            <a:spAutoFit/>
          </a:bodyPr>
          <a:lstStyle/>
          <a:p>
            <a:pPr algn="ctr">
              <a:lnSpc>
                <a:spcPts val="4069"/>
              </a:lnSpc>
              <a:spcBef>
                <a:spcPct val="0"/>
              </a:spcBef>
            </a:pPr>
            <a:r>
              <a:rPr lang="en-US" sz="2906" dirty="0">
                <a:solidFill>
                  <a:srgbClr val="6E141D"/>
                </a:solidFill>
                <a:latin typeface="Quicksand"/>
                <a:ea typeface="Quicksand"/>
                <a:cs typeface="Quicksand"/>
                <a:sym typeface="Quicksand"/>
              </a:rPr>
              <a:t>@ittoday_ipb</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660205" y="1434459"/>
            <a:ext cx="4967591" cy="7418082"/>
            <a:chOff x="0" y="0"/>
            <a:chExt cx="1308337" cy="1953734"/>
          </a:xfrm>
        </p:grpSpPr>
        <p:sp>
          <p:nvSpPr>
            <p:cNvPr id="3" name="Freeform 3"/>
            <p:cNvSpPr/>
            <p:nvPr/>
          </p:nvSpPr>
          <p:spPr>
            <a:xfrm>
              <a:off x="0" y="0"/>
              <a:ext cx="1308337" cy="1953734"/>
            </a:xfrm>
            <a:custGeom>
              <a:avLst/>
              <a:gdLst/>
              <a:ahLst/>
              <a:cxnLst/>
              <a:rect l="l" t="t" r="r" b="b"/>
              <a:pathLst>
                <a:path w="1308337" h="1953734">
                  <a:moveTo>
                    <a:pt x="82600" y="0"/>
                  </a:moveTo>
                  <a:lnTo>
                    <a:pt x="1225737" y="0"/>
                  </a:lnTo>
                  <a:cubicBezTo>
                    <a:pt x="1271356" y="0"/>
                    <a:pt x="1308337" y="36981"/>
                    <a:pt x="1308337" y="82600"/>
                  </a:cubicBezTo>
                  <a:lnTo>
                    <a:pt x="1308337" y="1871134"/>
                  </a:lnTo>
                  <a:cubicBezTo>
                    <a:pt x="1308337" y="1916753"/>
                    <a:pt x="1271356" y="1953734"/>
                    <a:pt x="1225737" y="1953734"/>
                  </a:cubicBezTo>
                  <a:lnTo>
                    <a:pt x="82600" y="1953734"/>
                  </a:lnTo>
                  <a:cubicBezTo>
                    <a:pt x="60693" y="1953734"/>
                    <a:pt x="39683" y="1945031"/>
                    <a:pt x="24193" y="1929541"/>
                  </a:cubicBezTo>
                  <a:cubicBezTo>
                    <a:pt x="8702" y="1914050"/>
                    <a:pt x="0" y="1893041"/>
                    <a:pt x="0" y="1871134"/>
                  </a:cubicBezTo>
                  <a:lnTo>
                    <a:pt x="0" y="82600"/>
                  </a:lnTo>
                  <a:cubicBezTo>
                    <a:pt x="0" y="60693"/>
                    <a:pt x="8702" y="39683"/>
                    <a:pt x="24193" y="24193"/>
                  </a:cubicBezTo>
                  <a:cubicBezTo>
                    <a:pt x="39683" y="8702"/>
                    <a:pt x="60693" y="0"/>
                    <a:pt x="82600" y="0"/>
                  </a:cubicBezTo>
                  <a:close/>
                </a:path>
              </a:pathLst>
            </a:custGeom>
            <a:gradFill rotWithShape="1">
              <a:gsLst>
                <a:gs pos="0">
                  <a:srgbClr val="E4DBF7">
                    <a:alpha val="100000"/>
                  </a:srgbClr>
                </a:gs>
                <a:gs pos="50000">
                  <a:srgbClr val="67598C">
                    <a:alpha val="100000"/>
                  </a:srgbClr>
                </a:gs>
                <a:gs pos="100000">
                  <a:srgbClr val="E8DEFF">
                    <a:alpha val="100000"/>
                  </a:srgbClr>
                </a:gs>
              </a:gsLst>
              <a:lin ang="0"/>
            </a:gradFill>
            <a:ln w="104775" cap="rnd">
              <a:solidFill>
                <a:srgbClr val="FFFFFF"/>
              </a:solidFill>
              <a:prstDash val="solid"/>
              <a:round/>
            </a:ln>
          </p:spPr>
        </p:sp>
        <p:sp>
          <p:nvSpPr>
            <p:cNvPr id="4" name="TextBox 4"/>
            <p:cNvSpPr txBox="1"/>
            <p:nvPr/>
          </p:nvSpPr>
          <p:spPr>
            <a:xfrm>
              <a:off x="0" y="-47625"/>
              <a:ext cx="1308337" cy="2001359"/>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6" name="Freeform 6"/>
          <p:cNvSpPr/>
          <p:nvPr/>
        </p:nvSpPr>
        <p:spPr>
          <a:xfrm>
            <a:off x="1476245" y="3791932"/>
            <a:ext cx="15335509" cy="5424971"/>
          </a:xfrm>
          <a:custGeom>
            <a:avLst/>
            <a:gdLst/>
            <a:ahLst/>
            <a:cxnLst/>
            <a:rect l="l" t="t" r="r" b="b"/>
            <a:pathLst>
              <a:path w="15335509" h="5424971">
                <a:moveTo>
                  <a:pt x="0" y="0"/>
                </a:moveTo>
                <a:lnTo>
                  <a:pt x="15335510" y="0"/>
                </a:lnTo>
                <a:lnTo>
                  <a:pt x="15335510" y="5424971"/>
                </a:lnTo>
                <a:lnTo>
                  <a:pt x="0" y="5424971"/>
                </a:lnTo>
                <a:lnTo>
                  <a:pt x="0" y="0"/>
                </a:lnTo>
                <a:close/>
              </a:path>
            </a:pathLst>
          </a:custGeom>
          <a:blipFill>
            <a:blip r:embed="rId4"/>
            <a:stretch>
              <a:fillRect t="-36782"/>
            </a:stretch>
          </a:blipFill>
        </p:spPr>
      </p:sp>
      <p:sp>
        <p:nvSpPr>
          <p:cNvPr id="7" name="Freeform 7"/>
          <p:cNvSpPr/>
          <p:nvPr/>
        </p:nvSpPr>
        <p:spPr>
          <a:xfrm>
            <a:off x="14243870" y="5660663"/>
            <a:ext cx="5049633" cy="5554134"/>
          </a:xfrm>
          <a:custGeom>
            <a:avLst/>
            <a:gdLst/>
            <a:ahLst/>
            <a:cxnLst/>
            <a:rect l="l" t="t" r="r" b="b"/>
            <a:pathLst>
              <a:path w="5049633" h="5554134">
                <a:moveTo>
                  <a:pt x="0" y="0"/>
                </a:moveTo>
                <a:lnTo>
                  <a:pt x="5049633" y="0"/>
                </a:lnTo>
                <a:lnTo>
                  <a:pt x="5049633" y="5554133"/>
                </a:lnTo>
                <a:lnTo>
                  <a:pt x="0" y="5554133"/>
                </a:lnTo>
                <a:lnTo>
                  <a:pt x="0" y="0"/>
                </a:lnTo>
                <a:close/>
              </a:path>
            </a:pathLst>
          </a:custGeom>
          <a:blipFill>
            <a:blip r:embed="rId5"/>
            <a:stretch>
              <a:fillRect/>
            </a:stretch>
          </a:blipFill>
        </p:spPr>
      </p:sp>
      <p:sp>
        <p:nvSpPr>
          <p:cNvPr id="8" name="Freeform 8"/>
          <p:cNvSpPr/>
          <p:nvPr/>
        </p:nvSpPr>
        <p:spPr>
          <a:xfrm>
            <a:off x="3027647" y="1682685"/>
            <a:ext cx="12232707" cy="1954040"/>
          </a:xfrm>
          <a:custGeom>
            <a:avLst/>
            <a:gdLst/>
            <a:ahLst/>
            <a:cxnLst/>
            <a:rect l="l" t="t" r="r" b="b"/>
            <a:pathLst>
              <a:path w="12232707" h="1954040">
                <a:moveTo>
                  <a:pt x="0" y="0"/>
                </a:moveTo>
                <a:lnTo>
                  <a:pt x="12232706" y="0"/>
                </a:lnTo>
                <a:lnTo>
                  <a:pt x="12232706" y="1954039"/>
                </a:lnTo>
                <a:lnTo>
                  <a:pt x="0" y="1954039"/>
                </a:lnTo>
                <a:lnTo>
                  <a:pt x="0" y="0"/>
                </a:lnTo>
                <a:close/>
              </a:path>
            </a:pathLst>
          </a:custGeom>
          <a:blipFill>
            <a:blip r:embed="rId4"/>
            <a:stretch>
              <a:fillRect l="-12090" r="-13274" b="-279747"/>
            </a:stretch>
          </a:blipFill>
        </p:spPr>
      </p:sp>
      <p:sp>
        <p:nvSpPr>
          <p:cNvPr id="9" name="Freeform 9"/>
          <p:cNvSpPr/>
          <p:nvPr/>
        </p:nvSpPr>
        <p:spPr>
          <a:xfrm rot="738442">
            <a:off x="-586402" y="5876536"/>
            <a:ext cx="4594321" cy="4904969"/>
          </a:xfrm>
          <a:custGeom>
            <a:avLst/>
            <a:gdLst/>
            <a:ahLst/>
            <a:cxnLst/>
            <a:rect l="l" t="t" r="r" b="b"/>
            <a:pathLst>
              <a:path w="4594321" h="4904969">
                <a:moveTo>
                  <a:pt x="0" y="0"/>
                </a:moveTo>
                <a:lnTo>
                  <a:pt x="4594321" y="0"/>
                </a:lnTo>
                <a:lnTo>
                  <a:pt x="4594321" y="4904969"/>
                </a:lnTo>
                <a:lnTo>
                  <a:pt x="0" y="4904969"/>
                </a:lnTo>
                <a:lnTo>
                  <a:pt x="0" y="0"/>
                </a:lnTo>
                <a:close/>
              </a:path>
            </a:pathLst>
          </a:custGeom>
          <a:blipFill>
            <a:blip r:embed="rId6"/>
            <a:stretch>
              <a:fillRect/>
            </a:stretch>
          </a:blipFill>
        </p:spPr>
      </p:sp>
      <p:sp>
        <p:nvSpPr>
          <p:cNvPr id="10" name="TextBox 10"/>
          <p:cNvSpPr txBox="1"/>
          <p:nvPr/>
        </p:nvSpPr>
        <p:spPr>
          <a:xfrm>
            <a:off x="2640299" y="4456029"/>
            <a:ext cx="12821775" cy="3872705"/>
          </a:xfrm>
          <a:prstGeom prst="rect">
            <a:avLst/>
          </a:prstGeom>
        </p:spPr>
        <p:txBody>
          <a:bodyPr lIns="0" tIns="0" rIns="0" bIns="0" rtlCol="0" anchor="t">
            <a:spAutoFit/>
          </a:bodyPr>
          <a:lstStyle/>
          <a:p>
            <a:pPr algn="just">
              <a:lnSpc>
                <a:spcPts val="3878"/>
              </a:lnSpc>
              <a:spcBef>
                <a:spcPct val="0"/>
              </a:spcBef>
            </a:pPr>
            <a:r>
              <a:rPr lang="en-US" sz="2770" b="1">
                <a:solidFill>
                  <a:srgbClr val="000000"/>
                </a:solidFill>
                <a:latin typeface="Quicksand Semi-Bold"/>
                <a:ea typeface="Quicksand Semi-Bold"/>
                <a:cs typeface="Quicksand Semi-Bold"/>
                <a:sym typeface="Quicksand Semi-Bold"/>
              </a:rPr>
              <a:t>Dari hasil pelatihan model, dapat disimpulkan bahwa nilai akurasi dari metode Classification lebih tinggi dibandingkan dengan metode Regression dan Clustering. Model dengan akurasi tertinggi adalah Random Forest Classifier, dengan nilai akurasi sebesar 0.82. Oleh karena itu, untuk memprediksi jumlah rating pada produk, faktor-faktor seperti subcategory, jumlah review, harga produk (price), dan status gold merchant memiliki pengaruh terhadap prediksi rating. Model Random Forest Classifier terbukti cocok digunakan untuk kasus ini.</a:t>
            </a:r>
          </a:p>
        </p:txBody>
      </p:sp>
      <p:sp>
        <p:nvSpPr>
          <p:cNvPr id="11" name="TextBox 11"/>
          <p:cNvSpPr txBox="1"/>
          <p:nvPr/>
        </p:nvSpPr>
        <p:spPr>
          <a:xfrm>
            <a:off x="5524523" y="1967301"/>
            <a:ext cx="7238953" cy="974428"/>
          </a:xfrm>
          <a:prstGeom prst="rect">
            <a:avLst/>
          </a:prstGeom>
        </p:spPr>
        <p:txBody>
          <a:bodyPr lIns="0" tIns="0" rIns="0" bIns="0" rtlCol="0" anchor="t">
            <a:spAutoFit/>
          </a:bodyPr>
          <a:lstStyle/>
          <a:p>
            <a:pPr algn="ctr">
              <a:lnSpc>
                <a:spcPts val="7521"/>
              </a:lnSpc>
              <a:spcBef>
                <a:spcPct val="0"/>
              </a:spcBef>
            </a:pPr>
            <a:r>
              <a:rPr lang="en-US" sz="5372" b="1">
                <a:solidFill>
                  <a:srgbClr val="000000"/>
                </a:solidFill>
                <a:latin typeface="Poppins Ultra-Bold"/>
                <a:ea typeface="Poppins Ultra-Bold"/>
                <a:cs typeface="Poppins Ultra-Bold"/>
                <a:sym typeface="Poppins Ultra-Bold"/>
              </a:rPr>
              <a:t>HASIL &amp; KESIMPULAN</a:t>
            </a:r>
          </a:p>
        </p:txBody>
      </p:sp>
      <p:sp>
        <p:nvSpPr>
          <p:cNvPr id="13" name="Rectangle: Rounded Corners 12">
            <a:extLst>
              <a:ext uri="{FF2B5EF4-FFF2-40B4-BE49-F238E27FC236}">
                <a16:creationId xmlns:a16="http://schemas.microsoft.com/office/drawing/2014/main" id="{B20E2B18-3E0E-2055-D5C1-DEA7667C73FA}"/>
              </a:ext>
            </a:extLst>
          </p:cNvPr>
          <p:cNvSpPr/>
          <p:nvPr/>
        </p:nvSpPr>
        <p:spPr>
          <a:xfrm>
            <a:off x="299311" y="9410700"/>
            <a:ext cx="2520088" cy="685800"/>
          </a:xfrm>
          <a:prstGeom prst="roundRect">
            <a:avLst/>
          </a:prstGeom>
          <a:solidFill>
            <a:schemeClr val="bg1">
              <a:alpha val="8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TextBox 10">
            <a:extLst>
              <a:ext uri="{FF2B5EF4-FFF2-40B4-BE49-F238E27FC236}">
                <a16:creationId xmlns:a16="http://schemas.microsoft.com/office/drawing/2014/main" id="{75E69CAB-EEE8-2D6A-DB25-856DFBEA7F2F}"/>
              </a:ext>
            </a:extLst>
          </p:cNvPr>
          <p:cNvSpPr txBox="1"/>
          <p:nvPr/>
        </p:nvSpPr>
        <p:spPr>
          <a:xfrm>
            <a:off x="299310" y="9471219"/>
            <a:ext cx="2520089" cy="489853"/>
          </a:xfrm>
          <a:prstGeom prst="rect">
            <a:avLst/>
          </a:prstGeom>
        </p:spPr>
        <p:txBody>
          <a:bodyPr wrap="square" lIns="0" tIns="0" rIns="0" bIns="0" rtlCol="0" anchor="t">
            <a:spAutoFit/>
          </a:bodyPr>
          <a:lstStyle/>
          <a:p>
            <a:pPr algn="ctr">
              <a:lnSpc>
                <a:spcPts val="4069"/>
              </a:lnSpc>
              <a:spcBef>
                <a:spcPct val="0"/>
              </a:spcBef>
            </a:pPr>
            <a:r>
              <a:rPr lang="en-US" sz="2906" dirty="0">
                <a:solidFill>
                  <a:srgbClr val="6E141D"/>
                </a:solidFill>
                <a:latin typeface="Quicksand"/>
                <a:ea typeface="Quicksand"/>
                <a:cs typeface="Quicksand"/>
                <a:sym typeface="Quicksand"/>
              </a:rPr>
              <a:t>@ittoday_ipb</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Freeform 3"/>
          <p:cNvSpPr/>
          <p:nvPr/>
        </p:nvSpPr>
        <p:spPr>
          <a:xfrm>
            <a:off x="14243870" y="5660663"/>
            <a:ext cx="5049633" cy="5554134"/>
          </a:xfrm>
          <a:custGeom>
            <a:avLst/>
            <a:gdLst/>
            <a:ahLst/>
            <a:cxnLst/>
            <a:rect l="l" t="t" r="r" b="b"/>
            <a:pathLst>
              <a:path w="5049633" h="5554134">
                <a:moveTo>
                  <a:pt x="0" y="0"/>
                </a:moveTo>
                <a:lnTo>
                  <a:pt x="5049633" y="0"/>
                </a:lnTo>
                <a:lnTo>
                  <a:pt x="5049633" y="5554133"/>
                </a:lnTo>
                <a:lnTo>
                  <a:pt x="0" y="5554133"/>
                </a:lnTo>
                <a:lnTo>
                  <a:pt x="0" y="0"/>
                </a:lnTo>
                <a:close/>
              </a:path>
            </a:pathLst>
          </a:custGeom>
          <a:blipFill>
            <a:blip r:embed="rId4"/>
            <a:stretch>
              <a:fillRect/>
            </a:stretch>
          </a:blipFill>
        </p:spPr>
      </p:sp>
      <p:sp>
        <p:nvSpPr>
          <p:cNvPr id="4" name="Freeform 4"/>
          <p:cNvSpPr/>
          <p:nvPr/>
        </p:nvSpPr>
        <p:spPr>
          <a:xfrm rot="738442">
            <a:off x="-586402" y="5876536"/>
            <a:ext cx="4594321" cy="4904969"/>
          </a:xfrm>
          <a:custGeom>
            <a:avLst/>
            <a:gdLst/>
            <a:ahLst/>
            <a:cxnLst/>
            <a:rect l="l" t="t" r="r" b="b"/>
            <a:pathLst>
              <a:path w="4594321" h="4904969">
                <a:moveTo>
                  <a:pt x="0" y="0"/>
                </a:moveTo>
                <a:lnTo>
                  <a:pt x="4594321" y="0"/>
                </a:lnTo>
                <a:lnTo>
                  <a:pt x="4594321" y="4904969"/>
                </a:lnTo>
                <a:lnTo>
                  <a:pt x="0" y="4904969"/>
                </a:lnTo>
                <a:lnTo>
                  <a:pt x="0" y="0"/>
                </a:lnTo>
                <a:close/>
              </a:path>
            </a:pathLst>
          </a:custGeom>
          <a:blipFill>
            <a:blip r:embed="rId5"/>
            <a:stretch>
              <a:fillRect/>
            </a:stretch>
          </a:blipFill>
        </p:spPr>
      </p:sp>
      <p:sp>
        <p:nvSpPr>
          <p:cNvPr id="6" name="Freeform 6"/>
          <p:cNvSpPr/>
          <p:nvPr/>
        </p:nvSpPr>
        <p:spPr>
          <a:xfrm>
            <a:off x="3027647" y="4466225"/>
            <a:ext cx="12232707" cy="1954040"/>
          </a:xfrm>
          <a:custGeom>
            <a:avLst/>
            <a:gdLst/>
            <a:ahLst/>
            <a:cxnLst/>
            <a:rect l="l" t="t" r="r" b="b"/>
            <a:pathLst>
              <a:path w="12232707" h="1954040">
                <a:moveTo>
                  <a:pt x="0" y="0"/>
                </a:moveTo>
                <a:lnTo>
                  <a:pt x="12232706" y="0"/>
                </a:lnTo>
                <a:lnTo>
                  <a:pt x="12232706" y="1954040"/>
                </a:lnTo>
                <a:lnTo>
                  <a:pt x="0" y="1954040"/>
                </a:lnTo>
                <a:lnTo>
                  <a:pt x="0" y="0"/>
                </a:lnTo>
                <a:close/>
              </a:path>
            </a:pathLst>
          </a:custGeom>
          <a:blipFill>
            <a:blip r:embed="rId6"/>
            <a:stretch>
              <a:fillRect l="-12090" r="-13274" b="-279747"/>
            </a:stretch>
          </a:blipFill>
        </p:spPr>
      </p:sp>
      <p:sp>
        <p:nvSpPr>
          <p:cNvPr id="7" name="TextBox 7"/>
          <p:cNvSpPr txBox="1"/>
          <p:nvPr/>
        </p:nvSpPr>
        <p:spPr>
          <a:xfrm>
            <a:off x="7102470" y="4750842"/>
            <a:ext cx="4083060" cy="974428"/>
          </a:xfrm>
          <a:prstGeom prst="rect">
            <a:avLst/>
          </a:prstGeom>
        </p:spPr>
        <p:txBody>
          <a:bodyPr lIns="0" tIns="0" rIns="0" bIns="0" rtlCol="0" anchor="t">
            <a:spAutoFit/>
          </a:bodyPr>
          <a:lstStyle/>
          <a:p>
            <a:pPr algn="ctr">
              <a:lnSpc>
                <a:spcPts val="7521"/>
              </a:lnSpc>
              <a:spcBef>
                <a:spcPct val="0"/>
              </a:spcBef>
            </a:pPr>
            <a:r>
              <a:rPr lang="en-US" sz="5372" b="1">
                <a:solidFill>
                  <a:srgbClr val="000000"/>
                </a:solidFill>
                <a:latin typeface="Poppins Ultra-Bold"/>
                <a:ea typeface="Poppins Ultra-Bold"/>
                <a:cs typeface="Poppins Ultra-Bold"/>
                <a:sym typeface="Poppins Ultra-Bold"/>
              </a:rPr>
              <a:t>THANK YOU</a:t>
            </a:r>
          </a:p>
        </p:txBody>
      </p:sp>
      <p:sp>
        <p:nvSpPr>
          <p:cNvPr id="8" name="Rectangle: Rounded Corners 7">
            <a:extLst>
              <a:ext uri="{FF2B5EF4-FFF2-40B4-BE49-F238E27FC236}">
                <a16:creationId xmlns:a16="http://schemas.microsoft.com/office/drawing/2014/main" id="{DA08C94D-7404-A8B9-6B0C-74BAB8BFB61D}"/>
              </a:ext>
            </a:extLst>
          </p:cNvPr>
          <p:cNvSpPr/>
          <p:nvPr/>
        </p:nvSpPr>
        <p:spPr>
          <a:xfrm>
            <a:off x="299311" y="9410700"/>
            <a:ext cx="2520088" cy="685800"/>
          </a:xfrm>
          <a:prstGeom prst="roundRect">
            <a:avLst/>
          </a:prstGeom>
          <a:solidFill>
            <a:schemeClr val="bg1">
              <a:alpha val="8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TextBox 10">
            <a:extLst>
              <a:ext uri="{FF2B5EF4-FFF2-40B4-BE49-F238E27FC236}">
                <a16:creationId xmlns:a16="http://schemas.microsoft.com/office/drawing/2014/main" id="{456F3EEE-1D42-9CB4-9BE1-6651F49A502E}"/>
              </a:ext>
            </a:extLst>
          </p:cNvPr>
          <p:cNvSpPr txBox="1"/>
          <p:nvPr/>
        </p:nvSpPr>
        <p:spPr>
          <a:xfrm>
            <a:off x="299310" y="9471219"/>
            <a:ext cx="2520089" cy="489853"/>
          </a:xfrm>
          <a:prstGeom prst="rect">
            <a:avLst/>
          </a:prstGeom>
        </p:spPr>
        <p:txBody>
          <a:bodyPr wrap="square" lIns="0" tIns="0" rIns="0" bIns="0" rtlCol="0" anchor="t">
            <a:spAutoFit/>
          </a:bodyPr>
          <a:lstStyle/>
          <a:p>
            <a:pPr algn="ctr">
              <a:lnSpc>
                <a:spcPts val="4069"/>
              </a:lnSpc>
              <a:spcBef>
                <a:spcPct val="0"/>
              </a:spcBef>
            </a:pPr>
            <a:r>
              <a:rPr lang="en-US" sz="2906" dirty="0">
                <a:solidFill>
                  <a:srgbClr val="6E141D"/>
                </a:solidFill>
                <a:latin typeface="Quicksand"/>
                <a:ea typeface="Quicksand"/>
                <a:cs typeface="Quicksand"/>
                <a:sym typeface="Quicksand"/>
              </a:rPr>
              <a:t>@ittoday_ipb</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5984270" y="654371"/>
            <a:ext cx="6319460" cy="1977221"/>
            <a:chOff x="0" y="0"/>
            <a:chExt cx="8425946" cy="2636294"/>
          </a:xfrm>
        </p:grpSpPr>
        <p:sp>
          <p:nvSpPr>
            <p:cNvPr id="4" name="Freeform 4"/>
            <p:cNvSpPr/>
            <p:nvPr/>
          </p:nvSpPr>
          <p:spPr>
            <a:xfrm>
              <a:off x="0" y="0"/>
              <a:ext cx="8425946" cy="2636294"/>
            </a:xfrm>
            <a:custGeom>
              <a:avLst/>
              <a:gdLst/>
              <a:ahLst/>
              <a:cxnLst/>
              <a:rect l="l" t="t" r="r" b="b"/>
              <a:pathLst>
                <a:path w="8425946" h="2636294">
                  <a:moveTo>
                    <a:pt x="0" y="0"/>
                  </a:moveTo>
                  <a:lnTo>
                    <a:pt x="8425946" y="0"/>
                  </a:lnTo>
                  <a:lnTo>
                    <a:pt x="8425946" y="2636294"/>
                  </a:lnTo>
                  <a:lnTo>
                    <a:pt x="0" y="2636294"/>
                  </a:lnTo>
                  <a:lnTo>
                    <a:pt x="0" y="0"/>
                  </a:lnTo>
                  <a:close/>
                </a:path>
              </a:pathLst>
            </a:custGeom>
            <a:blipFill>
              <a:blip r:embed="rId3"/>
              <a:stretch>
                <a:fillRect/>
              </a:stretch>
            </a:blipFill>
          </p:spPr>
        </p:sp>
        <p:sp>
          <p:nvSpPr>
            <p:cNvPr id="5" name="TextBox 5"/>
            <p:cNvSpPr txBox="1"/>
            <p:nvPr/>
          </p:nvSpPr>
          <p:spPr>
            <a:xfrm>
              <a:off x="1516639" y="517306"/>
              <a:ext cx="5392668" cy="1420707"/>
            </a:xfrm>
            <a:prstGeom prst="rect">
              <a:avLst/>
            </a:prstGeom>
          </p:spPr>
          <p:txBody>
            <a:bodyPr lIns="0" tIns="0" rIns="0" bIns="0" rtlCol="0" anchor="t">
              <a:spAutoFit/>
            </a:bodyPr>
            <a:lstStyle/>
            <a:p>
              <a:pPr algn="ctr">
                <a:lnSpc>
                  <a:spcPts val="8606"/>
                </a:lnSpc>
                <a:spcBef>
                  <a:spcPct val="0"/>
                </a:spcBef>
              </a:pPr>
              <a:r>
                <a:rPr lang="en-US" sz="6147" b="1">
                  <a:solidFill>
                    <a:srgbClr val="000000"/>
                  </a:solidFill>
                  <a:latin typeface="Poppins Ultra-Bold"/>
                  <a:ea typeface="Poppins Ultra-Bold"/>
                  <a:cs typeface="Poppins Ultra-Bold"/>
                  <a:sym typeface="Poppins Ultra-Bold"/>
                </a:rPr>
                <a:t>ANGGOTA</a:t>
              </a:r>
            </a:p>
          </p:txBody>
        </p:sp>
      </p:grpSp>
      <p:sp>
        <p:nvSpPr>
          <p:cNvPr id="7" name="TextBox 7"/>
          <p:cNvSpPr txBox="1"/>
          <p:nvPr/>
        </p:nvSpPr>
        <p:spPr>
          <a:xfrm>
            <a:off x="1858350" y="2935484"/>
            <a:ext cx="7458202" cy="6301983"/>
          </a:xfrm>
          <a:prstGeom prst="rect">
            <a:avLst/>
          </a:prstGeom>
        </p:spPr>
        <p:txBody>
          <a:bodyPr lIns="0" tIns="0" rIns="0" bIns="0" rtlCol="0" anchor="t">
            <a:spAutoFit/>
          </a:bodyPr>
          <a:lstStyle/>
          <a:p>
            <a:pPr marL="597060" lvl="1" indent="-298530" algn="l">
              <a:lnSpc>
                <a:spcPts val="3871"/>
              </a:lnSpc>
              <a:buFont typeface="Arial"/>
              <a:buChar char="•"/>
            </a:pPr>
            <a:r>
              <a:rPr lang="en-US" sz="2765" b="1">
                <a:solidFill>
                  <a:srgbClr val="000000"/>
                </a:solidFill>
                <a:latin typeface="Quicksand Semi-Bold"/>
                <a:ea typeface="Quicksand Semi-Bold"/>
                <a:cs typeface="Quicksand Semi-Bold"/>
                <a:sym typeface="Quicksand Semi-Bold"/>
              </a:rPr>
              <a:t>Hannan Azhari Batubara </a:t>
            </a:r>
          </a:p>
          <a:p>
            <a:pPr marL="597060" lvl="1" indent="-298530" algn="l">
              <a:lnSpc>
                <a:spcPts val="3871"/>
              </a:lnSpc>
              <a:buFont typeface="Arial"/>
              <a:buChar char="•"/>
            </a:pPr>
            <a:r>
              <a:rPr lang="en-US" sz="2765" b="1">
                <a:solidFill>
                  <a:srgbClr val="000000"/>
                </a:solidFill>
                <a:latin typeface="Quicksand Semi-Bold"/>
                <a:ea typeface="Quicksand Semi-Bold"/>
                <a:cs typeface="Quicksand Semi-Bold"/>
                <a:sym typeface="Quicksand Semi-Bold"/>
              </a:rPr>
              <a:t>Aghnat Hasya Sayyidina</a:t>
            </a:r>
          </a:p>
          <a:p>
            <a:pPr marL="597060" lvl="1" indent="-298530" algn="l">
              <a:lnSpc>
                <a:spcPts val="3871"/>
              </a:lnSpc>
              <a:buFont typeface="Arial"/>
              <a:buChar char="•"/>
            </a:pPr>
            <a:r>
              <a:rPr lang="en-US" sz="2765" b="1">
                <a:solidFill>
                  <a:srgbClr val="000000"/>
                </a:solidFill>
                <a:latin typeface="Quicksand Semi-Bold"/>
                <a:ea typeface="Quicksand Semi-Bold"/>
                <a:cs typeface="Quicksand Semi-Bold"/>
                <a:sym typeface="Quicksand Semi-Bold"/>
              </a:rPr>
              <a:t>Abu Abdirrahman Humaid Al-Atsary</a:t>
            </a:r>
          </a:p>
          <a:p>
            <a:pPr marL="597060" lvl="1" indent="-298530" algn="l">
              <a:lnSpc>
                <a:spcPts val="3871"/>
              </a:lnSpc>
              <a:buFont typeface="Arial"/>
              <a:buChar char="•"/>
            </a:pPr>
            <a:r>
              <a:rPr lang="en-US" sz="2765" b="1">
                <a:solidFill>
                  <a:srgbClr val="000000"/>
                </a:solidFill>
                <a:latin typeface="Quicksand Semi-Bold"/>
                <a:ea typeface="Quicksand Semi-Bold"/>
                <a:cs typeface="Quicksand Semi-Bold"/>
                <a:sym typeface="Quicksand Semi-Bold"/>
              </a:rPr>
              <a:t>Tsabitha Naylasafa Aurora</a:t>
            </a:r>
          </a:p>
          <a:p>
            <a:pPr marL="597060" lvl="1" indent="-298530" algn="l">
              <a:lnSpc>
                <a:spcPts val="3871"/>
              </a:lnSpc>
              <a:buFont typeface="Arial"/>
              <a:buChar char="•"/>
            </a:pPr>
            <a:r>
              <a:rPr lang="en-US" sz="2765" b="1">
                <a:solidFill>
                  <a:srgbClr val="000000"/>
                </a:solidFill>
                <a:latin typeface="Quicksand Semi-Bold"/>
                <a:ea typeface="Quicksand Semi-Bold"/>
                <a:cs typeface="Quicksand Semi-Bold"/>
                <a:sym typeface="Quicksand Semi-Bold"/>
              </a:rPr>
              <a:t>Muhammad Ghanim Mukafih</a:t>
            </a:r>
          </a:p>
          <a:p>
            <a:pPr marL="597060" lvl="1" indent="-298530" algn="l">
              <a:lnSpc>
                <a:spcPts val="3871"/>
              </a:lnSpc>
              <a:buFont typeface="Arial"/>
              <a:buChar char="•"/>
            </a:pPr>
            <a:r>
              <a:rPr lang="en-US" sz="2765" b="1">
                <a:solidFill>
                  <a:srgbClr val="000000"/>
                </a:solidFill>
                <a:latin typeface="Quicksand Semi-Bold"/>
                <a:ea typeface="Quicksand Semi-Bold"/>
                <a:cs typeface="Quicksand Semi-Bold"/>
                <a:sym typeface="Quicksand Semi-Bold"/>
              </a:rPr>
              <a:t>Kasyifa Naila Alisha</a:t>
            </a:r>
          </a:p>
          <a:p>
            <a:pPr marL="597060" lvl="1" indent="-298530" algn="l">
              <a:lnSpc>
                <a:spcPts val="3871"/>
              </a:lnSpc>
              <a:buFont typeface="Arial"/>
              <a:buChar char="•"/>
            </a:pPr>
            <a:r>
              <a:rPr lang="en-US" sz="2765" b="1">
                <a:solidFill>
                  <a:srgbClr val="000000"/>
                </a:solidFill>
                <a:latin typeface="Quicksand Semi-Bold"/>
                <a:ea typeface="Quicksand Semi-Bold"/>
                <a:cs typeface="Quicksand Semi-Bold"/>
                <a:sym typeface="Quicksand Semi-Bold"/>
              </a:rPr>
              <a:t>Yoga Cristopher Gulo</a:t>
            </a:r>
          </a:p>
          <a:p>
            <a:pPr marL="597060" lvl="1" indent="-298530" algn="l">
              <a:lnSpc>
                <a:spcPts val="3871"/>
              </a:lnSpc>
              <a:buFont typeface="Arial"/>
              <a:buChar char="•"/>
            </a:pPr>
            <a:r>
              <a:rPr lang="en-US" sz="2765" b="1">
                <a:solidFill>
                  <a:srgbClr val="000000"/>
                </a:solidFill>
                <a:latin typeface="Quicksand Semi-Bold"/>
                <a:ea typeface="Quicksand Semi-Bold"/>
                <a:cs typeface="Quicksand Semi-Bold"/>
                <a:sym typeface="Quicksand Semi-Bold"/>
              </a:rPr>
              <a:t>Rafif Muhammad Farras</a:t>
            </a:r>
          </a:p>
          <a:p>
            <a:pPr marL="597060" lvl="1" indent="-298530" algn="l">
              <a:lnSpc>
                <a:spcPts val="3871"/>
              </a:lnSpc>
              <a:buFont typeface="Arial"/>
              <a:buChar char="•"/>
            </a:pPr>
            <a:r>
              <a:rPr lang="en-US" sz="2765" b="1">
                <a:solidFill>
                  <a:srgbClr val="000000"/>
                </a:solidFill>
                <a:latin typeface="Quicksand Semi-Bold"/>
                <a:ea typeface="Quicksand Semi-Bold"/>
                <a:cs typeface="Quicksand Semi-Bold"/>
                <a:sym typeface="Quicksand Semi-Bold"/>
              </a:rPr>
              <a:t>Ludwig Alven Tama Lumban Tobing</a:t>
            </a:r>
          </a:p>
          <a:p>
            <a:pPr marL="597060" lvl="1" indent="-298530" algn="l">
              <a:lnSpc>
                <a:spcPts val="3871"/>
              </a:lnSpc>
              <a:buFont typeface="Arial"/>
              <a:buChar char="•"/>
            </a:pPr>
            <a:r>
              <a:rPr lang="en-US" sz="2765" b="1">
                <a:solidFill>
                  <a:srgbClr val="000000"/>
                </a:solidFill>
                <a:latin typeface="Quicksand Semi-Bold"/>
                <a:ea typeface="Quicksand Semi-Bold"/>
                <a:cs typeface="Quicksand Semi-Bold"/>
                <a:sym typeface="Quicksand Semi-Bold"/>
              </a:rPr>
              <a:t>Taura Mohamad Inzaghi</a:t>
            </a:r>
          </a:p>
          <a:p>
            <a:pPr marL="597060" lvl="1" indent="-298530" algn="l">
              <a:lnSpc>
                <a:spcPts val="3871"/>
              </a:lnSpc>
              <a:buFont typeface="Arial"/>
              <a:buChar char="•"/>
            </a:pPr>
            <a:r>
              <a:rPr lang="en-US" sz="2765" b="1">
                <a:solidFill>
                  <a:srgbClr val="000000"/>
                </a:solidFill>
                <a:latin typeface="Quicksand Semi-Bold"/>
                <a:ea typeface="Quicksand Semi-Bold"/>
                <a:cs typeface="Quicksand Semi-Bold"/>
                <a:sym typeface="Quicksand Semi-Bold"/>
              </a:rPr>
              <a:t>Faqih Firman Pratama</a:t>
            </a:r>
          </a:p>
          <a:p>
            <a:pPr marL="597060" lvl="1" indent="-298530" algn="l">
              <a:lnSpc>
                <a:spcPts val="3871"/>
              </a:lnSpc>
              <a:buFont typeface="Arial"/>
              <a:buChar char="•"/>
            </a:pPr>
            <a:r>
              <a:rPr lang="en-US" sz="2765" b="1">
                <a:solidFill>
                  <a:srgbClr val="000000"/>
                </a:solidFill>
                <a:latin typeface="Quicksand Semi-Bold"/>
                <a:ea typeface="Quicksand Semi-Bold"/>
                <a:cs typeface="Quicksand Semi-Bold"/>
                <a:sym typeface="Quicksand Semi-Bold"/>
              </a:rPr>
              <a:t>Insan Anshary Rasul</a:t>
            </a:r>
          </a:p>
          <a:p>
            <a:pPr marL="597060" lvl="1" indent="-298530" algn="l">
              <a:lnSpc>
                <a:spcPts val="3871"/>
              </a:lnSpc>
              <a:spcBef>
                <a:spcPct val="0"/>
              </a:spcBef>
              <a:buFont typeface="Arial"/>
              <a:buChar char="•"/>
            </a:pPr>
            <a:r>
              <a:rPr lang="en-US" sz="2765" b="1">
                <a:solidFill>
                  <a:srgbClr val="000000"/>
                </a:solidFill>
                <a:latin typeface="Quicksand Semi-Bold"/>
                <a:ea typeface="Quicksand Semi-Bold"/>
                <a:cs typeface="Quicksand Semi-Bold"/>
                <a:sym typeface="Quicksand Semi-Bold"/>
              </a:rPr>
              <a:t>Surya Dharma Adi</a:t>
            </a:r>
          </a:p>
        </p:txBody>
      </p:sp>
      <p:sp>
        <p:nvSpPr>
          <p:cNvPr id="8" name="TextBox 8"/>
          <p:cNvSpPr txBox="1"/>
          <p:nvPr/>
        </p:nvSpPr>
        <p:spPr>
          <a:xfrm>
            <a:off x="8834479" y="2935484"/>
            <a:ext cx="7458202" cy="6787758"/>
          </a:xfrm>
          <a:prstGeom prst="rect">
            <a:avLst/>
          </a:prstGeom>
        </p:spPr>
        <p:txBody>
          <a:bodyPr lIns="0" tIns="0" rIns="0" bIns="0" rtlCol="0" anchor="t">
            <a:spAutoFit/>
          </a:bodyPr>
          <a:lstStyle/>
          <a:p>
            <a:pPr marL="597060" lvl="1" indent="-298530" algn="l">
              <a:lnSpc>
                <a:spcPts val="3871"/>
              </a:lnSpc>
              <a:buFont typeface="Arial"/>
              <a:buChar char="•"/>
            </a:pPr>
            <a:r>
              <a:rPr lang="en-US" sz="2765" b="1">
                <a:solidFill>
                  <a:srgbClr val="000000"/>
                </a:solidFill>
                <a:latin typeface="Quicksand Semi-Bold"/>
                <a:ea typeface="Quicksand Semi-Bold"/>
                <a:cs typeface="Quicksand Semi-Bold"/>
                <a:sym typeface="Quicksand Semi-Bold"/>
              </a:rPr>
              <a:t>Agmad ahmad</a:t>
            </a:r>
          </a:p>
          <a:p>
            <a:pPr marL="597060" lvl="1" indent="-298530" algn="l">
              <a:lnSpc>
                <a:spcPts val="3871"/>
              </a:lnSpc>
              <a:buFont typeface="Arial"/>
              <a:buChar char="•"/>
            </a:pPr>
            <a:r>
              <a:rPr lang="en-US" sz="2765" b="1">
                <a:solidFill>
                  <a:srgbClr val="000000"/>
                </a:solidFill>
                <a:latin typeface="Quicksand Semi-Bold"/>
                <a:ea typeface="Quicksand Semi-Bold"/>
                <a:cs typeface="Quicksand Semi-Bold"/>
                <a:sym typeface="Quicksand Semi-Bold"/>
              </a:rPr>
              <a:t>Fauzan Arif Tricahya</a:t>
            </a:r>
          </a:p>
          <a:p>
            <a:pPr marL="597060" lvl="1" indent="-298530" algn="l">
              <a:lnSpc>
                <a:spcPts val="3871"/>
              </a:lnSpc>
              <a:buFont typeface="Arial"/>
              <a:buChar char="•"/>
            </a:pPr>
            <a:r>
              <a:rPr lang="en-US" sz="2765" b="1">
                <a:solidFill>
                  <a:srgbClr val="000000"/>
                </a:solidFill>
                <a:latin typeface="Quicksand Semi-Bold"/>
                <a:ea typeface="Quicksand Semi-Bold"/>
                <a:cs typeface="Quicksand Semi-Bold"/>
                <a:sym typeface="Quicksand Semi-Bold"/>
              </a:rPr>
              <a:t>Jason Bagaskara Mulyono</a:t>
            </a:r>
          </a:p>
          <a:p>
            <a:pPr marL="597060" lvl="1" indent="-298530" algn="l">
              <a:lnSpc>
                <a:spcPts val="3871"/>
              </a:lnSpc>
              <a:buFont typeface="Arial"/>
              <a:buChar char="•"/>
            </a:pPr>
            <a:r>
              <a:rPr lang="en-US" sz="2765" b="1">
                <a:solidFill>
                  <a:srgbClr val="000000"/>
                </a:solidFill>
                <a:latin typeface="Quicksand Semi-Bold"/>
                <a:ea typeface="Quicksand Semi-Bold"/>
                <a:cs typeface="Quicksand Semi-Bold"/>
                <a:sym typeface="Quicksand Semi-Bold"/>
              </a:rPr>
              <a:t>Raihan Putra Kirana</a:t>
            </a:r>
          </a:p>
          <a:p>
            <a:pPr marL="597060" lvl="1" indent="-298530" algn="l">
              <a:lnSpc>
                <a:spcPts val="3871"/>
              </a:lnSpc>
              <a:buFont typeface="Arial"/>
              <a:buChar char="•"/>
            </a:pPr>
            <a:r>
              <a:rPr lang="en-US" sz="2765" b="1">
                <a:solidFill>
                  <a:srgbClr val="000000"/>
                </a:solidFill>
                <a:latin typeface="Quicksand Semi-Bold"/>
                <a:ea typeface="Quicksand Semi-Bold"/>
                <a:cs typeface="Quicksand Semi-Bold"/>
                <a:sym typeface="Quicksand Semi-Bold"/>
              </a:rPr>
              <a:t>Berton Adiwidya Wibowo</a:t>
            </a:r>
          </a:p>
          <a:p>
            <a:pPr marL="597060" lvl="1" indent="-298530" algn="l">
              <a:lnSpc>
                <a:spcPts val="3871"/>
              </a:lnSpc>
              <a:buFont typeface="Arial"/>
              <a:buChar char="•"/>
            </a:pPr>
            <a:r>
              <a:rPr lang="en-US" sz="2765" b="1">
                <a:solidFill>
                  <a:srgbClr val="000000"/>
                </a:solidFill>
                <a:latin typeface="Quicksand Semi-Bold"/>
                <a:ea typeface="Quicksand Semi-Bold"/>
                <a:cs typeface="Quicksand Semi-Bold"/>
                <a:sym typeface="Quicksand Semi-Bold"/>
              </a:rPr>
              <a:t>Pangeran Sunday Marcellino Putra Sopar Hutapea</a:t>
            </a:r>
          </a:p>
          <a:p>
            <a:pPr marL="597060" lvl="1" indent="-298530" algn="l">
              <a:lnSpc>
                <a:spcPts val="3871"/>
              </a:lnSpc>
              <a:buFont typeface="Arial"/>
              <a:buChar char="•"/>
            </a:pPr>
            <a:r>
              <a:rPr lang="en-US" sz="2765" b="1">
                <a:solidFill>
                  <a:srgbClr val="000000"/>
                </a:solidFill>
                <a:latin typeface="Quicksand Semi-Bold"/>
                <a:ea typeface="Quicksand Semi-Bold"/>
                <a:cs typeface="Quicksand Semi-Bold"/>
                <a:sym typeface="Quicksand Semi-Bold"/>
              </a:rPr>
              <a:t>Davina Lydia Alessandra M</a:t>
            </a:r>
          </a:p>
          <a:p>
            <a:pPr marL="597060" lvl="1" indent="-298530" algn="l">
              <a:lnSpc>
                <a:spcPts val="3871"/>
              </a:lnSpc>
              <a:buFont typeface="Arial"/>
              <a:buChar char="•"/>
            </a:pPr>
            <a:r>
              <a:rPr lang="en-US" sz="2765" b="1">
                <a:solidFill>
                  <a:srgbClr val="000000"/>
                </a:solidFill>
                <a:latin typeface="Quicksand Semi-Bold"/>
                <a:ea typeface="Quicksand Semi-Bold"/>
                <a:cs typeface="Quicksand Semi-Bold"/>
                <a:sym typeface="Quicksand Semi-Bold"/>
              </a:rPr>
              <a:t>Hanifah Syahidah</a:t>
            </a:r>
          </a:p>
          <a:p>
            <a:pPr marL="597060" lvl="1" indent="-298530" algn="l">
              <a:lnSpc>
                <a:spcPts val="3871"/>
              </a:lnSpc>
              <a:buFont typeface="Arial"/>
              <a:buChar char="•"/>
            </a:pPr>
            <a:r>
              <a:rPr lang="en-US" sz="2765" b="1">
                <a:solidFill>
                  <a:srgbClr val="000000"/>
                </a:solidFill>
                <a:latin typeface="Quicksand Semi-Bold"/>
                <a:ea typeface="Quicksand Semi-Bold"/>
                <a:cs typeface="Quicksand Semi-Bold"/>
                <a:sym typeface="Quicksand Semi-Bold"/>
              </a:rPr>
              <a:t>Andra Firmansyah Asmoro</a:t>
            </a:r>
          </a:p>
          <a:p>
            <a:pPr marL="597060" lvl="1" indent="-298530" algn="l">
              <a:lnSpc>
                <a:spcPts val="3871"/>
              </a:lnSpc>
              <a:buFont typeface="Arial"/>
              <a:buChar char="•"/>
            </a:pPr>
            <a:r>
              <a:rPr lang="en-US" sz="2765" b="1">
                <a:solidFill>
                  <a:srgbClr val="000000"/>
                </a:solidFill>
                <a:latin typeface="Quicksand Semi-Bold"/>
                <a:ea typeface="Quicksand Semi-Bold"/>
                <a:cs typeface="Quicksand Semi-Bold"/>
                <a:sym typeface="Quicksand Semi-Bold"/>
              </a:rPr>
              <a:t>Benadeo Eldian Manting</a:t>
            </a:r>
          </a:p>
          <a:p>
            <a:pPr marL="597060" lvl="1" indent="-298530" algn="l">
              <a:lnSpc>
                <a:spcPts val="3871"/>
              </a:lnSpc>
              <a:buFont typeface="Arial"/>
              <a:buChar char="•"/>
            </a:pPr>
            <a:r>
              <a:rPr lang="en-US" sz="2765" b="1">
                <a:solidFill>
                  <a:srgbClr val="000000"/>
                </a:solidFill>
                <a:latin typeface="Quicksand Semi-Bold"/>
                <a:ea typeface="Quicksand Semi-Bold"/>
                <a:cs typeface="Quicksand Semi-Bold"/>
                <a:sym typeface="Quicksand Semi-Bold"/>
              </a:rPr>
              <a:t>Aldi Pramudya</a:t>
            </a:r>
          </a:p>
          <a:p>
            <a:pPr marL="597060" lvl="1" indent="-298530" algn="l">
              <a:lnSpc>
                <a:spcPts val="3871"/>
              </a:lnSpc>
              <a:buFont typeface="Arial"/>
              <a:buChar char="•"/>
            </a:pPr>
            <a:r>
              <a:rPr lang="en-US" sz="2765" b="1">
                <a:solidFill>
                  <a:srgbClr val="000000"/>
                </a:solidFill>
                <a:latin typeface="Quicksand Semi-Bold"/>
                <a:ea typeface="Quicksand Semi-Bold"/>
                <a:cs typeface="Quicksand Semi-Bold"/>
                <a:sym typeface="Quicksand Semi-Bold"/>
              </a:rPr>
              <a:t>Mutia Saniya Rahma</a:t>
            </a:r>
          </a:p>
          <a:p>
            <a:pPr marL="597060" lvl="1" indent="-298530" algn="l">
              <a:lnSpc>
                <a:spcPts val="3871"/>
              </a:lnSpc>
              <a:spcBef>
                <a:spcPct val="0"/>
              </a:spcBef>
              <a:buFont typeface="Arial"/>
              <a:buChar char="•"/>
            </a:pPr>
            <a:r>
              <a:rPr lang="en-US" sz="2765" b="1">
                <a:solidFill>
                  <a:srgbClr val="000000"/>
                </a:solidFill>
                <a:latin typeface="Quicksand Semi-Bold"/>
                <a:ea typeface="Quicksand Semi-Bold"/>
                <a:cs typeface="Quicksand Semi-Bold"/>
                <a:sym typeface="Quicksand Semi-Bold"/>
              </a:rPr>
              <a:t>Lathiifa Zahira Yahya</a:t>
            </a:r>
          </a:p>
        </p:txBody>
      </p:sp>
      <p:sp>
        <p:nvSpPr>
          <p:cNvPr id="9" name="Rectangle: Rounded Corners 8">
            <a:extLst>
              <a:ext uri="{FF2B5EF4-FFF2-40B4-BE49-F238E27FC236}">
                <a16:creationId xmlns:a16="http://schemas.microsoft.com/office/drawing/2014/main" id="{506C77F8-FD14-9CB0-EEDA-938D6BA189EE}"/>
              </a:ext>
            </a:extLst>
          </p:cNvPr>
          <p:cNvSpPr/>
          <p:nvPr/>
        </p:nvSpPr>
        <p:spPr>
          <a:xfrm>
            <a:off x="299311" y="9410700"/>
            <a:ext cx="2520088" cy="685800"/>
          </a:xfrm>
          <a:prstGeom prst="roundRect">
            <a:avLst/>
          </a:prstGeom>
          <a:solidFill>
            <a:schemeClr val="bg1">
              <a:alpha val="8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TextBox 10">
            <a:extLst>
              <a:ext uri="{FF2B5EF4-FFF2-40B4-BE49-F238E27FC236}">
                <a16:creationId xmlns:a16="http://schemas.microsoft.com/office/drawing/2014/main" id="{5C8C175C-188D-3A4F-1E7F-8DC42FEF9862}"/>
              </a:ext>
            </a:extLst>
          </p:cNvPr>
          <p:cNvSpPr txBox="1"/>
          <p:nvPr/>
        </p:nvSpPr>
        <p:spPr>
          <a:xfrm>
            <a:off x="299310" y="9471219"/>
            <a:ext cx="2520089" cy="489853"/>
          </a:xfrm>
          <a:prstGeom prst="rect">
            <a:avLst/>
          </a:prstGeom>
        </p:spPr>
        <p:txBody>
          <a:bodyPr wrap="square" lIns="0" tIns="0" rIns="0" bIns="0" rtlCol="0" anchor="t">
            <a:spAutoFit/>
          </a:bodyPr>
          <a:lstStyle/>
          <a:p>
            <a:pPr algn="ctr">
              <a:lnSpc>
                <a:spcPts val="4069"/>
              </a:lnSpc>
              <a:spcBef>
                <a:spcPct val="0"/>
              </a:spcBef>
            </a:pPr>
            <a:r>
              <a:rPr lang="en-US" sz="2906" dirty="0">
                <a:solidFill>
                  <a:srgbClr val="6E141D"/>
                </a:solidFill>
                <a:latin typeface="Quicksand"/>
                <a:ea typeface="Quicksand"/>
                <a:cs typeface="Quicksand"/>
                <a:sym typeface="Quicksand"/>
              </a:rPr>
              <a:t>@ittoday_ipb</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660205" y="1434459"/>
            <a:ext cx="4967591" cy="7418082"/>
            <a:chOff x="0" y="0"/>
            <a:chExt cx="1308337" cy="1953734"/>
          </a:xfrm>
        </p:grpSpPr>
        <p:sp>
          <p:nvSpPr>
            <p:cNvPr id="3" name="Freeform 3"/>
            <p:cNvSpPr/>
            <p:nvPr/>
          </p:nvSpPr>
          <p:spPr>
            <a:xfrm>
              <a:off x="0" y="0"/>
              <a:ext cx="1308337" cy="1953734"/>
            </a:xfrm>
            <a:custGeom>
              <a:avLst/>
              <a:gdLst/>
              <a:ahLst/>
              <a:cxnLst/>
              <a:rect l="l" t="t" r="r" b="b"/>
              <a:pathLst>
                <a:path w="1308337" h="1953734">
                  <a:moveTo>
                    <a:pt x="82600" y="0"/>
                  </a:moveTo>
                  <a:lnTo>
                    <a:pt x="1225737" y="0"/>
                  </a:lnTo>
                  <a:cubicBezTo>
                    <a:pt x="1271356" y="0"/>
                    <a:pt x="1308337" y="36981"/>
                    <a:pt x="1308337" y="82600"/>
                  </a:cubicBezTo>
                  <a:lnTo>
                    <a:pt x="1308337" y="1871134"/>
                  </a:lnTo>
                  <a:cubicBezTo>
                    <a:pt x="1308337" y="1916753"/>
                    <a:pt x="1271356" y="1953734"/>
                    <a:pt x="1225737" y="1953734"/>
                  </a:cubicBezTo>
                  <a:lnTo>
                    <a:pt x="82600" y="1953734"/>
                  </a:lnTo>
                  <a:cubicBezTo>
                    <a:pt x="60693" y="1953734"/>
                    <a:pt x="39683" y="1945031"/>
                    <a:pt x="24193" y="1929541"/>
                  </a:cubicBezTo>
                  <a:cubicBezTo>
                    <a:pt x="8702" y="1914050"/>
                    <a:pt x="0" y="1893041"/>
                    <a:pt x="0" y="1871134"/>
                  </a:cubicBezTo>
                  <a:lnTo>
                    <a:pt x="0" y="82600"/>
                  </a:lnTo>
                  <a:cubicBezTo>
                    <a:pt x="0" y="60693"/>
                    <a:pt x="8702" y="39683"/>
                    <a:pt x="24193" y="24193"/>
                  </a:cubicBezTo>
                  <a:cubicBezTo>
                    <a:pt x="39683" y="8702"/>
                    <a:pt x="60693" y="0"/>
                    <a:pt x="82600" y="0"/>
                  </a:cubicBezTo>
                  <a:close/>
                </a:path>
              </a:pathLst>
            </a:custGeom>
            <a:gradFill rotWithShape="1">
              <a:gsLst>
                <a:gs pos="0">
                  <a:srgbClr val="E4DBF7">
                    <a:alpha val="100000"/>
                  </a:srgbClr>
                </a:gs>
                <a:gs pos="50000">
                  <a:srgbClr val="67598C">
                    <a:alpha val="100000"/>
                  </a:srgbClr>
                </a:gs>
                <a:gs pos="100000">
                  <a:srgbClr val="E8DEFF">
                    <a:alpha val="100000"/>
                  </a:srgbClr>
                </a:gs>
              </a:gsLst>
              <a:lin ang="0"/>
            </a:gradFill>
            <a:ln w="104775" cap="rnd">
              <a:solidFill>
                <a:srgbClr val="FFFFFF"/>
              </a:solidFill>
              <a:prstDash val="solid"/>
              <a:round/>
            </a:ln>
          </p:spPr>
        </p:sp>
        <p:sp>
          <p:nvSpPr>
            <p:cNvPr id="4" name="TextBox 4"/>
            <p:cNvSpPr txBox="1"/>
            <p:nvPr/>
          </p:nvSpPr>
          <p:spPr>
            <a:xfrm>
              <a:off x="0" y="-47625"/>
              <a:ext cx="1308337" cy="2001359"/>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6" name="Freeform 6"/>
          <p:cNvSpPr/>
          <p:nvPr/>
        </p:nvSpPr>
        <p:spPr>
          <a:xfrm>
            <a:off x="14243870" y="5660663"/>
            <a:ext cx="5049633" cy="5554134"/>
          </a:xfrm>
          <a:custGeom>
            <a:avLst/>
            <a:gdLst/>
            <a:ahLst/>
            <a:cxnLst/>
            <a:rect l="l" t="t" r="r" b="b"/>
            <a:pathLst>
              <a:path w="5049633" h="5554134">
                <a:moveTo>
                  <a:pt x="0" y="0"/>
                </a:moveTo>
                <a:lnTo>
                  <a:pt x="5049633" y="0"/>
                </a:lnTo>
                <a:lnTo>
                  <a:pt x="5049633" y="5554133"/>
                </a:lnTo>
                <a:lnTo>
                  <a:pt x="0" y="5554133"/>
                </a:lnTo>
                <a:lnTo>
                  <a:pt x="0" y="0"/>
                </a:lnTo>
                <a:close/>
              </a:path>
            </a:pathLst>
          </a:custGeom>
          <a:blipFill>
            <a:blip r:embed="rId3"/>
            <a:stretch>
              <a:fillRect/>
            </a:stretch>
          </a:blipFill>
        </p:spPr>
      </p:sp>
      <p:sp>
        <p:nvSpPr>
          <p:cNvPr id="7" name="Freeform 7"/>
          <p:cNvSpPr/>
          <p:nvPr/>
        </p:nvSpPr>
        <p:spPr>
          <a:xfrm rot="738442">
            <a:off x="-586402" y="5876536"/>
            <a:ext cx="4594321" cy="4904969"/>
          </a:xfrm>
          <a:custGeom>
            <a:avLst/>
            <a:gdLst/>
            <a:ahLst/>
            <a:cxnLst/>
            <a:rect l="l" t="t" r="r" b="b"/>
            <a:pathLst>
              <a:path w="4594321" h="4904969">
                <a:moveTo>
                  <a:pt x="0" y="0"/>
                </a:moveTo>
                <a:lnTo>
                  <a:pt x="4594321" y="0"/>
                </a:lnTo>
                <a:lnTo>
                  <a:pt x="4594321" y="4904969"/>
                </a:lnTo>
                <a:lnTo>
                  <a:pt x="0" y="4904969"/>
                </a:lnTo>
                <a:lnTo>
                  <a:pt x="0" y="0"/>
                </a:lnTo>
                <a:close/>
              </a:path>
            </a:pathLst>
          </a:custGeom>
          <a:blipFill>
            <a:blip r:embed="rId4"/>
            <a:stretch>
              <a:fillRect/>
            </a:stretch>
          </a:blipFill>
        </p:spPr>
      </p:sp>
      <p:sp>
        <p:nvSpPr>
          <p:cNvPr id="9" name="TextBox 9"/>
          <p:cNvSpPr txBox="1"/>
          <p:nvPr/>
        </p:nvSpPr>
        <p:spPr>
          <a:xfrm>
            <a:off x="1858350" y="2935484"/>
            <a:ext cx="13972465" cy="2901558"/>
          </a:xfrm>
          <a:prstGeom prst="rect">
            <a:avLst/>
          </a:prstGeom>
        </p:spPr>
        <p:txBody>
          <a:bodyPr lIns="0" tIns="0" rIns="0" bIns="0" rtlCol="0" anchor="t">
            <a:spAutoFit/>
          </a:bodyPr>
          <a:lstStyle/>
          <a:p>
            <a:pPr marL="597060" lvl="1" indent="-298530" algn="l">
              <a:lnSpc>
                <a:spcPts val="3871"/>
              </a:lnSpc>
              <a:buFont typeface="Arial"/>
              <a:buChar char="•"/>
            </a:pPr>
            <a:r>
              <a:rPr lang="en-US" sz="2765" b="1">
                <a:solidFill>
                  <a:srgbClr val="000000"/>
                </a:solidFill>
                <a:latin typeface="Quicksand Semi-Bold"/>
                <a:ea typeface="Quicksand Semi-Bold"/>
                <a:cs typeface="Quicksand Semi-Bold"/>
                <a:sym typeface="Quicksand Semi-Bold"/>
              </a:rPr>
              <a:t>Penjelasan Dataset</a:t>
            </a:r>
          </a:p>
          <a:p>
            <a:pPr marL="597060" lvl="1" indent="-298530" algn="l">
              <a:lnSpc>
                <a:spcPts val="3871"/>
              </a:lnSpc>
              <a:buFont typeface="Arial"/>
              <a:buChar char="•"/>
            </a:pPr>
            <a:r>
              <a:rPr lang="en-US" sz="2765" b="1">
                <a:solidFill>
                  <a:srgbClr val="000000"/>
                </a:solidFill>
                <a:latin typeface="Quicksand Semi-Bold"/>
                <a:ea typeface="Quicksand Semi-Bold"/>
                <a:cs typeface="Quicksand Semi-Bold"/>
                <a:sym typeface="Quicksand Semi-Bold"/>
              </a:rPr>
              <a:t>Masalah</a:t>
            </a:r>
          </a:p>
          <a:p>
            <a:pPr marL="597060" lvl="1" indent="-298530" algn="l">
              <a:lnSpc>
                <a:spcPts val="3871"/>
              </a:lnSpc>
              <a:buFont typeface="Arial"/>
              <a:buChar char="•"/>
            </a:pPr>
            <a:r>
              <a:rPr lang="en-US" sz="2765" b="1">
                <a:solidFill>
                  <a:srgbClr val="000000"/>
                </a:solidFill>
                <a:latin typeface="Quicksand Semi-Bold"/>
                <a:ea typeface="Quicksand Semi-Bold"/>
                <a:cs typeface="Quicksand Semi-Bold"/>
                <a:sym typeface="Quicksand Semi-Bold"/>
              </a:rPr>
              <a:t>Solusi</a:t>
            </a:r>
          </a:p>
          <a:p>
            <a:pPr marL="597060" lvl="1" indent="-298530" algn="l">
              <a:lnSpc>
                <a:spcPts val="3871"/>
              </a:lnSpc>
              <a:buFont typeface="Arial"/>
              <a:buChar char="•"/>
            </a:pPr>
            <a:r>
              <a:rPr lang="en-US" sz="2765" b="1">
                <a:solidFill>
                  <a:srgbClr val="000000"/>
                </a:solidFill>
                <a:latin typeface="Quicksand Semi-Bold"/>
                <a:ea typeface="Quicksand Semi-Bold"/>
                <a:cs typeface="Quicksand Semi-Bold"/>
                <a:sym typeface="Quicksand Semi-Bold"/>
              </a:rPr>
              <a:t>Metode yang dipakai</a:t>
            </a:r>
          </a:p>
          <a:p>
            <a:pPr marL="597060" lvl="1" indent="-298530" algn="l">
              <a:lnSpc>
                <a:spcPts val="3871"/>
              </a:lnSpc>
              <a:buFont typeface="Arial"/>
              <a:buChar char="•"/>
            </a:pPr>
            <a:r>
              <a:rPr lang="en-US" sz="2765" b="1">
                <a:solidFill>
                  <a:srgbClr val="000000"/>
                </a:solidFill>
                <a:latin typeface="Quicksand Semi-Bold"/>
                <a:ea typeface="Quicksand Semi-Bold"/>
                <a:cs typeface="Quicksand Semi-Bold"/>
                <a:sym typeface="Quicksand Semi-Bold"/>
              </a:rPr>
              <a:t>Hasil akurasi dan kesimpulan</a:t>
            </a:r>
          </a:p>
          <a:p>
            <a:pPr algn="l">
              <a:lnSpc>
                <a:spcPts val="3871"/>
              </a:lnSpc>
              <a:spcBef>
                <a:spcPct val="0"/>
              </a:spcBef>
            </a:pPr>
            <a:endParaRPr lang="en-US" sz="2765" b="1">
              <a:solidFill>
                <a:srgbClr val="000000"/>
              </a:solidFill>
              <a:latin typeface="Quicksand Semi-Bold"/>
              <a:ea typeface="Quicksand Semi-Bold"/>
              <a:cs typeface="Quicksand Semi-Bold"/>
              <a:sym typeface="Quicksand Semi-Bold"/>
            </a:endParaRPr>
          </a:p>
        </p:txBody>
      </p:sp>
      <p:grpSp>
        <p:nvGrpSpPr>
          <p:cNvPr id="10" name="Group 10"/>
          <p:cNvGrpSpPr/>
          <p:nvPr/>
        </p:nvGrpSpPr>
        <p:grpSpPr>
          <a:xfrm>
            <a:off x="5984270" y="654371"/>
            <a:ext cx="6319460" cy="1977221"/>
            <a:chOff x="0" y="0"/>
            <a:chExt cx="8425946" cy="2636294"/>
          </a:xfrm>
        </p:grpSpPr>
        <p:sp>
          <p:nvSpPr>
            <p:cNvPr id="11" name="Freeform 11"/>
            <p:cNvSpPr/>
            <p:nvPr/>
          </p:nvSpPr>
          <p:spPr>
            <a:xfrm>
              <a:off x="0" y="0"/>
              <a:ext cx="8425946" cy="2636294"/>
            </a:xfrm>
            <a:custGeom>
              <a:avLst/>
              <a:gdLst/>
              <a:ahLst/>
              <a:cxnLst/>
              <a:rect l="l" t="t" r="r" b="b"/>
              <a:pathLst>
                <a:path w="8425946" h="2636294">
                  <a:moveTo>
                    <a:pt x="0" y="0"/>
                  </a:moveTo>
                  <a:lnTo>
                    <a:pt x="8425946" y="0"/>
                  </a:lnTo>
                  <a:lnTo>
                    <a:pt x="8425946" y="2636294"/>
                  </a:lnTo>
                  <a:lnTo>
                    <a:pt x="0" y="2636294"/>
                  </a:lnTo>
                  <a:lnTo>
                    <a:pt x="0" y="0"/>
                  </a:lnTo>
                  <a:close/>
                </a:path>
              </a:pathLst>
            </a:custGeom>
            <a:blipFill>
              <a:blip r:embed="rId5"/>
              <a:stretch>
                <a:fillRect/>
              </a:stretch>
            </a:blipFill>
          </p:spPr>
        </p:sp>
        <p:sp>
          <p:nvSpPr>
            <p:cNvPr id="12" name="TextBox 12"/>
            <p:cNvSpPr txBox="1"/>
            <p:nvPr/>
          </p:nvSpPr>
          <p:spPr>
            <a:xfrm>
              <a:off x="1516639" y="517306"/>
              <a:ext cx="5392668" cy="1420707"/>
            </a:xfrm>
            <a:prstGeom prst="rect">
              <a:avLst/>
            </a:prstGeom>
          </p:spPr>
          <p:txBody>
            <a:bodyPr lIns="0" tIns="0" rIns="0" bIns="0" rtlCol="0" anchor="t">
              <a:spAutoFit/>
            </a:bodyPr>
            <a:lstStyle/>
            <a:p>
              <a:pPr algn="ctr">
                <a:lnSpc>
                  <a:spcPts val="8606"/>
                </a:lnSpc>
                <a:spcBef>
                  <a:spcPct val="0"/>
                </a:spcBef>
              </a:pPr>
              <a:r>
                <a:rPr lang="en-US" sz="6147" b="1">
                  <a:solidFill>
                    <a:srgbClr val="000000"/>
                  </a:solidFill>
                  <a:latin typeface="Poppins Ultra-Bold"/>
                  <a:ea typeface="Poppins Ultra-Bold"/>
                  <a:cs typeface="Poppins Ultra-Bold"/>
                  <a:sym typeface="Poppins Ultra-Bold"/>
                </a:rPr>
                <a:t>OUTLINE :</a:t>
              </a:r>
            </a:p>
          </p:txBody>
        </p:sp>
      </p:grpSp>
      <p:sp>
        <p:nvSpPr>
          <p:cNvPr id="13" name="Rectangle: Rounded Corners 12">
            <a:extLst>
              <a:ext uri="{FF2B5EF4-FFF2-40B4-BE49-F238E27FC236}">
                <a16:creationId xmlns:a16="http://schemas.microsoft.com/office/drawing/2014/main" id="{2C16DF0B-3517-2583-DA69-1F083CD5E7E9}"/>
              </a:ext>
            </a:extLst>
          </p:cNvPr>
          <p:cNvSpPr/>
          <p:nvPr/>
        </p:nvSpPr>
        <p:spPr>
          <a:xfrm>
            <a:off x="299311" y="9410700"/>
            <a:ext cx="2520088" cy="685800"/>
          </a:xfrm>
          <a:prstGeom prst="roundRect">
            <a:avLst/>
          </a:prstGeom>
          <a:solidFill>
            <a:schemeClr val="bg1">
              <a:alpha val="8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TextBox 10">
            <a:extLst>
              <a:ext uri="{FF2B5EF4-FFF2-40B4-BE49-F238E27FC236}">
                <a16:creationId xmlns:a16="http://schemas.microsoft.com/office/drawing/2014/main" id="{43233806-CFF7-4218-EA66-9A34729ED811}"/>
              </a:ext>
            </a:extLst>
          </p:cNvPr>
          <p:cNvSpPr txBox="1"/>
          <p:nvPr/>
        </p:nvSpPr>
        <p:spPr>
          <a:xfrm>
            <a:off x="299310" y="9471219"/>
            <a:ext cx="2520089" cy="489853"/>
          </a:xfrm>
          <a:prstGeom prst="rect">
            <a:avLst/>
          </a:prstGeom>
        </p:spPr>
        <p:txBody>
          <a:bodyPr wrap="square" lIns="0" tIns="0" rIns="0" bIns="0" rtlCol="0" anchor="t">
            <a:spAutoFit/>
          </a:bodyPr>
          <a:lstStyle/>
          <a:p>
            <a:pPr algn="ctr">
              <a:lnSpc>
                <a:spcPts val="4069"/>
              </a:lnSpc>
              <a:spcBef>
                <a:spcPct val="0"/>
              </a:spcBef>
            </a:pPr>
            <a:r>
              <a:rPr lang="en-US" sz="2906" dirty="0">
                <a:solidFill>
                  <a:srgbClr val="6E141D"/>
                </a:solidFill>
                <a:latin typeface="Quicksand"/>
                <a:ea typeface="Quicksand"/>
                <a:cs typeface="Quicksand"/>
                <a:sym typeface="Quicksand"/>
              </a:rPr>
              <a:t>@ittoday_ipb</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660205" y="1434459"/>
            <a:ext cx="4967591" cy="7418082"/>
            <a:chOff x="0" y="0"/>
            <a:chExt cx="1308337" cy="1953734"/>
          </a:xfrm>
        </p:grpSpPr>
        <p:sp>
          <p:nvSpPr>
            <p:cNvPr id="3" name="Freeform 3"/>
            <p:cNvSpPr/>
            <p:nvPr/>
          </p:nvSpPr>
          <p:spPr>
            <a:xfrm>
              <a:off x="0" y="0"/>
              <a:ext cx="1308337" cy="1953734"/>
            </a:xfrm>
            <a:custGeom>
              <a:avLst/>
              <a:gdLst/>
              <a:ahLst/>
              <a:cxnLst/>
              <a:rect l="l" t="t" r="r" b="b"/>
              <a:pathLst>
                <a:path w="1308337" h="1953734">
                  <a:moveTo>
                    <a:pt x="82600" y="0"/>
                  </a:moveTo>
                  <a:lnTo>
                    <a:pt x="1225737" y="0"/>
                  </a:lnTo>
                  <a:cubicBezTo>
                    <a:pt x="1271356" y="0"/>
                    <a:pt x="1308337" y="36981"/>
                    <a:pt x="1308337" y="82600"/>
                  </a:cubicBezTo>
                  <a:lnTo>
                    <a:pt x="1308337" y="1871134"/>
                  </a:lnTo>
                  <a:cubicBezTo>
                    <a:pt x="1308337" y="1916753"/>
                    <a:pt x="1271356" y="1953734"/>
                    <a:pt x="1225737" y="1953734"/>
                  </a:cubicBezTo>
                  <a:lnTo>
                    <a:pt x="82600" y="1953734"/>
                  </a:lnTo>
                  <a:cubicBezTo>
                    <a:pt x="60693" y="1953734"/>
                    <a:pt x="39683" y="1945031"/>
                    <a:pt x="24193" y="1929541"/>
                  </a:cubicBezTo>
                  <a:cubicBezTo>
                    <a:pt x="8702" y="1914050"/>
                    <a:pt x="0" y="1893041"/>
                    <a:pt x="0" y="1871134"/>
                  </a:cubicBezTo>
                  <a:lnTo>
                    <a:pt x="0" y="82600"/>
                  </a:lnTo>
                  <a:cubicBezTo>
                    <a:pt x="0" y="60693"/>
                    <a:pt x="8702" y="39683"/>
                    <a:pt x="24193" y="24193"/>
                  </a:cubicBezTo>
                  <a:cubicBezTo>
                    <a:pt x="39683" y="8702"/>
                    <a:pt x="60693" y="0"/>
                    <a:pt x="82600" y="0"/>
                  </a:cubicBezTo>
                  <a:close/>
                </a:path>
              </a:pathLst>
            </a:custGeom>
            <a:gradFill rotWithShape="1">
              <a:gsLst>
                <a:gs pos="0">
                  <a:srgbClr val="E4DBF7">
                    <a:alpha val="100000"/>
                  </a:srgbClr>
                </a:gs>
                <a:gs pos="50000">
                  <a:srgbClr val="67598C">
                    <a:alpha val="100000"/>
                  </a:srgbClr>
                </a:gs>
                <a:gs pos="100000">
                  <a:srgbClr val="E8DEFF">
                    <a:alpha val="100000"/>
                  </a:srgbClr>
                </a:gs>
              </a:gsLst>
              <a:lin ang="0"/>
            </a:gradFill>
            <a:ln w="104775" cap="rnd">
              <a:solidFill>
                <a:srgbClr val="FFFFFF"/>
              </a:solidFill>
              <a:prstDash val="solid"/>
              <a:round/>
            </a:ln>
          </p:spPr>
        </p:sp>
        <p:sp>
          <p:nvSpPr>
            <p:cNvPr id="4" name="TextBox 4"/>
            <p:cNvSpPr txBox="1"/>
            <p:nvPr/>
          </p:nvSpPr>
          <p:spPr>
            <a:xfrm>
              <a:off x="0" y="-47625"/>
              <a:ext cx="1308337" cy="2001359"/>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6" name="Freeform 6"/>
          <p:cNvSpPr/>
          <p:nvPr/>
        </p:nvSpPr>
        <p:spPr>
          <a:xfrm>
            <a:off x="1476245" y="3791932"/>
            <a:ext cx="15335509" cy="5424971"/>
          </a:xfrm>
          <a:custGeom>
            <a:avLst/>
            <a:gdLst/>
            <a:ahLst/>
            <a:cxnLst/>
            <a:rect l="l" t="t" r="r" b="b"/>
            <a:pathLst>
              <a:path w="15335509" h="5424971">
                <a:moveTo>
                  <a:pt x="0" y="0"/>
                </a:moveTo>
                <a:lnTo>
                  <a:pt x="15335510" y="0"/>
                </a:lnTo>
                <a:lnTo>
                  <a:pt x="15335510" y="5424971"/>
                </a:lnTo>
                <a:lnTo>
                  <a:pt x="0" y="5424971"/>
                </a:lnTo>
                <a:lnTo>
                  <a:pt x="0" y="0"/>
                </a:lnTo>
                <a:close/>
              </a:path>
            </a:pathLst>
          </a:custGeom>
          <a:blipFill>
            <a:blip r:embed="rId3"/>
            <a:stretch>
              <a:fillRect t="-36782"/>
            </a:stretch>
          </a:blipFill>
        </p:spPr>
      </p:sp>
      <p:sp>
        <p:nvSpPr>
          <p:cNvPr id="7" name="Freeform 7"/>
          <p:cNvSpPr/>
          <p:nvPr/>
        </p:nvSpPr>
        <p:spPr>
          <a:xfrm>
            <a:off x="14243870" y="5660663"/>
            <a:ext cx="5049633" cy="5554134"/>
          </a:xfrm>
          <a:custGeom>
            <a:avLst/>
            <a:gdLst/>
            <a:ahLst/>
            <a:cxnLst/>
            <a:rect l="l" t="t" r="r" b="b"/>
            <a:pathLst>
              <a:path w="5049633" h="5554134">
                <a:moveTo>
                  <a:pt x="0" y="0"/>
                </a:moveTo>
                <a:lnTo>
                  <a:pt x="5049633" y="0"/>
                </a:lnTo>
                <a:lnTo>
                  <a:pt x="5049633" y="5554133"/>
                </a:lnTo>
                <a:lnTo>
                  <a:pt x="0" y="5554133"/>
                </a:lnTo>
                <a:lnTo>
                  <a:pt x="0" y="0"/>
                </a:lnTo>
                <a:close/>
              </a:path>
            </a:pathLst>
          </a:custGeom>
          <a:blipFill>
            <a:blip r:embed="rId4"/>
            <a:stretch>
              <a:fillRect/>
            </a:stretch>
          </a:blipFill>
        </p:spPr>
      </p:sp>
      <p:sp>
        <p:nvSpPr>
          <p:cNvPr id="8" name="Freeform 8"/>
          <p:cNvSpPr/>
          <p:nvPr/>
        </p:nvSpPr>
        <p:spPr>
          <a:xfrm>
            <a:off x="3027647" y="1682685"/>
            <a:ext cx="12232707" cy="1954040"/>
          </a:xfrm>
          <a:custGeom>
            <a:avLst/>
            <a:gdLst/>
            <a:ahLst/>
            <a:cxnLst/>
            <a:rect l="l" t="t" r="r" b="b"/>
            <a:pathLst>
              <a:path w="12232707" h="1954040">
                <a:moveTo>
                  <a:pt x="0" y="0"/>
                </a:moveTo>
                <a:lnTo>
                  <a:pt x="12232706" y="0"/>
                </a:lnTo>
                <a:lnTo>
                  <a:pt x="12232706" y="1954039"/>
                </a:lnTo>
                <a:lnTo>
                  <a:pt x="0" y="1954039"/>
                </a:lnTo>
                <a:lnTo>
                  <a:pt x="0" y="0"/>
                </a:lnTo>
                <a:close/>
              </a:path>
            </a:pathLst>
          </a:custGeom>
          <a:blipFill>
            <a:blip r:embed="rId3"/>
            <a:stretch>
              <a:fillRect l="-12090" r="-13274" b="-279747"/>
            </a:stretch>
          </a:blipFill>
        </p:spPr>
      </p:sp>
      <p:sp>
        <p:nvSpPr>
          <p:cNvPr id="9" name="Freeform 9"/>
          <p:cNvSpPr/>
          <p:nvPr/>
        </p:nvSpPr>
        <p:spPr>
          <a:xfrm rot="738442">
            <a:off x="-586402" y="5876536"/>
            <a:ext cx="4594321" cy="4904969"/>
          </a:xfrm>
          <a:custGeom>
            <a:avLst/>
            <a:gdLst/>
            <a:ahLst/>
            <a:cxnLst/>
            <a:rect l="l" t="t" r="r" b="b"/>
            <a:pathLst>
              <a:path w="4594321" h="4904969">
                <a:moveTo>
                  <a:pt x="0" y="0"/>
                </a:moveTo>
                <a:lnTo>
                  <a:pt x="4594321" y="0"/>
                </a:lnTo>
                <a:lnTo>
                  <a:pt x="4594321" y="4904969"/>
                </a:lnTo>
                <a:lnTo>
                  <a:pt x="0" y="4904969"/>
                </a:lnTo>
                <a:lnTo>
                  <a:pt x="0" y="0"/>
                </a:lnTo>
                <a:close/>
              </a:path>
            </a:pathLst>
          </a:custGeom>
          <a:blipFill>
            <a:blip r:embed="rId5"/>
            <a:stretch>
              <a:fillRect/>
            </a:stretch>
          </a:blipFill>
        </p:spPr>
      </p:sp>
      <p:sp>
        <p:nvSpPr>
          <p:cNvPr id="10" name="TextBox 10"/>
          <p:cNvSpPr txBox="1"/>
          <p:nvPr/>
        </p:nvSpPr>
        <p:spPr>
          <a:xfrm>
            <a:off x="2157767" y="4392809"/>
            <a:ext cx="13972465" cy="2415603"/>
          </a:xfrm>
          <a:prstGeom prst="rect">
            <a:avLst/>
          </a:prstGeom>
        </p:spPr>
        <p:txBody>
          <a:bodyPr lIns="0" tIns="0" rIns="0" bIns="0" rtlCol="0" anchor="t">
            <a:spAutoFit/>
          </a:bodyPr>
          <a:lstStyle/>
          <a:p>
            <a:pPr marL="597060" lvl="1" indent="-298530" algn="l">
              <a:lnSpc>
                <a:spcPts val="3871"/>
              </a:lnSpc>
              <a:buFont typeface="Arial"/>
              <a:buChar char="•"/>
            </a:pPr>
            <a:r>
              <a:rPr lang="en-US" sz="2765" b="1">
                <a:solidFill>
                  <a:srgbClr val="000000"/>
                </a:solidFill>
                <a:latin typeface="Quicksand Bold"/>
                <a:ea typeface="Quicksand Bold"/>
                <a:cs typeface="Quicksand Bold"/>
                <a:sym typeface="Quicksand Bold"/>
              </a:rPr>
              <a:t>category = Kategori produk</a:t>
            </a:r>
          </a:p>
          <a:p>
            <a:pPr marL="597060" lvl="1" indent="-298530" algn="l">
              <a:lnSpc>
                <a:spcPts val="3871"/>
              </a:lnSpc>
              <a:buFont typeface="Arial"/>
              <a:buChar char="•"/>
            </a:pPr>
            <a:r>
              <a:rPr lang="en-US" sz="2765" b="1">
                <a:solidFill>
                  <a:srgbClr val="000000"/>
                </a:solidFill>
                <a:latin typeface="Quicksand Bold"/>
                <a:ea typeface="Quicksand Bold"/>
                <a:cs typeface="Quicksand Bold"/>
                <a:sym typeface="Quicksand Bold"/>
              </a:rPr>
              <a:t>gold_merchant = Status toko sebagai Gold Merchant</a:t>
            </a:r>
          </a:p>
          <a:p>
            <a:pPr marL="597060" lvl="1" indent="-298530" algn="l">
              <a:lnSpc>
                <a:spcPts val="3871"/>
              </a:lnSpc>
              <a:buFont typeface="Arial"/>
              <a:buChar char="•"/>
            </a:pPr>
            <a:r>
              <a:rPr lang="en-US" sz="2765" b="1">
                <a:solidFill>
                  <a:srgbClr val="000000"/>
                </a:solidFill>
                <a:latin typeface="Quicksand Bold"/>
                <a:ea typeface="Quicksand Bold"/>
                <a:cs typeface="Quicksand Bold"/>
                <a:sym typeface="Quicksand Bold"/>
              </a:rPr>
              <a:t>jumlah_review = Jumlah ulasan produk </a:t>
            </a:r>
          </a:p>
          <a:p>
            <a:pPr marL="597060" lvl="1" indent="-298530" algn="l">
              <a:lnSpc>
                <a:spcPts val="3871"/>
              </a:lnSpc>
              <a:buFont typeface="Arial"/>
              <a:buChar char="•"/>
            </a:pPr>
            <a:r>
              <a:rPr lang="en-US" sz="2765" b="1">
                <a:solidFill>
                  <a:srgbClr val="000000"/>
                </a:solidFill>
                <a:latin typeface="Quicksand Bold"/>
                <a:ea typeface="Quicksand Bold"/>
                <a:cs typeface="Quicksand Bold"/>
                <a:sym typeface="Quicksand Bold"/>
              </a:rPr>
              <a:t>jumlah_view = Total pengguna yang melihat produk tersebut</a:t>
            </a:r>
          </a:p>
          <a:p>
            <a:pPr marL="597060" lvl="1" indent="-298530" algn="l">
              <a:lnSpc>
                <a:spcPts val="3871"/>
              </a:lnSpc>
              <a:buFont typeface="Arial"/>
              <a:buChar char="•"/>
            </a:pPr>
            <a:r>
              <a:rPr lang="en-US" sz="2765" b="1">
                <a:solidFill>
                  <a:srgbClr val="000000"/>
                </a:solidFill>
                <a:latin typeface="Quicksand Bold"/>
                <a:ea typeface="Quicksand Bold"/>
                <a:cs typeface="Quicksand Bold"/>
                <a:sym typeface="Quicksand Bold"/>
              </a:rPr>
              <a:t>presentase_diskon = Persentase diskon yang diberikan untuk produk</a:t>
            </a:r>
          </a:p>
        </p:txBody>
      </p:sp>
      <p:sp>
        <p:nvSpPr>
          <p:cNvPr id="11" name="TextBox 11"/>
          <p:cNvSpPr txBox="1"/>
          <p:nvPr/>
        </p:nvSpPr>
        <p:spPr>
          <a:xfrm>
            <a:off x="7567485" y="1967301"/>
            <a:ext cx="3153030" cy="974428"/>
          </a:xfrm>
          <a:prstGeom prst="rect">
            <a:avLst/>
          </a:prstGeom>
        </p:spPr>
        <p:txBody>
          <a:bodyPr lIns="0" tIns="0" rIns="0" bIns="0" rtlCol="0" anchor="t">
            <a:spAutoFit/>
          </a:bodyPr>
          <a:lstStyle/>
          <a:p>
            <a:pPr algn="ctr">
              <a:lnSpc>
                <a:spcPts val="7521"/>
              </a:lnSpc>
              <a:spcBef>
                <a:spcPct val="0"/>
              </a:spcBef>
            </a:pPr>
            <a:r>
              <a:rPr lang="en-US" sz="5372" b="1">
                <a:solidFill>
                  <a:srgbClr val="000000"/>
                </a:solidFill>
                <a:latin typeface="Poppins Ultra-Bold"/>
                <a:ea typeface="Poppins Ultra-Bold"/>
                <a:cs typeface="Poppins Ultra-Bold"/>
                <a:sym typeface="Poppins Ultra-Bold"/>
              </a:rPr>
              <a:t>DATASET</a:t>
            </a:r>
          </a:p>
        </p:txBody>
      </p:sp>
      <p:sp>
        <p:nvSpPr>
          <p:cNvPr id="13" name="Rectangle: Rounded Corners 12">
            <a:extLst>
              <a:ext uri="{FF2B5EF4-FFF2-40B4-BE49-F238E27FC236}">
                <a16:creationId xmlns:a16="http://schemas.microsoft.com/office/drawing/2014/main" id="{B6BCB925-2245-4FC9-A3D9-160FEDC3411D}"/>
              </a:ext>
            </a:extLst>
          </p:cNvPr>
          <p:cNvSpPr/>
          <p:nvPr/>
        </p:nvSpPr>
        <p:spPr>
          <a:xfrm>
            <a:off x="299311" y="9410700"/>
            <a:ext cx="2520088" cy="685800"/>
          </a:xfrm>
          <a:prstGeom prst="roundRect">
            <a:avLst/>
          </a:prstGeom>
          <a:solidFill>
            <a:schemeClr val="bg1">
              <a:alpha val="8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TextBox 10">
            <a:extLst>
              <a:ext uri="{FF2B5EF4-FFF2-40B4-BE49-F238E27FC236}">
                <a16:creationId xmlns:a16="http://schemas.microsoft.com/office/drawing/2014/main" id="{76F9C1BA-8E13-F9DF-0151-70A95118FC0E}"/>
              </a:ext>
            </a:extLst>
          </p:cNvPr>
          <p:cNvSpPr txBox="1"/>
          <p:nvPr/>
        </p:nvSpPr>
        <p:spPr>
          <a:xfrm>
            <a:off x="299310" y="9471219"/>
            <a:ext cx="2520089" cy="489853"/>
          </a:xfrm>
          <a:prstGeom prst="rect">
            <a:avLst/>
          </a:prstGeom>
        </p:spPr>
        <p:txBody>
          <a:bodyPr wrap="square" lIns="0" tIns="0" rIns="0" bIns="0" rtlCol="0" anchor="t">
            <a:spAutoFit/>
          </a:bodyPr>
          <a:lstStyle/>
          <a:p>
            <a:pPr algn="ctr">
              <a:lnSpc>
                <a:spcPts val="4069"/>
              </a:lnSpc>
              <a:spcBef>
                <a:spcPct val="0"/>
              </a:spcBef>
            </a:pPr>
            <a:r>
              <a:rPr lang="en-US" sz="2906" dirty="0">
                <a:solidFill>
                  <a:srgbClr val="6E141D"/>
                </a:solidFill>
                <a:latin typeface="Quicksand"/>
                <a:ea typeface="Quicksand"/>
                <a:cs typeface="Quicksand"/>
                <a:sym typeface="Quicksand"/>
              </a:rPr>
              <a:t>@ittoday_ipb</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660205" y="1434459"/>
            <a:ext cx="4967591" cy="7418082"/>
            <a:chOff x="0" y="0"/>
            <a:chExt cx="1308337" cy="1953734"/>
          </a:xfrm>
        </p:grpSpPr>
        <p:sp>
          <p:nvSpPr>
            <p:cNvPr id="3" name="Freeform 3"/>
            <p:cNvSpPr/>
            <p:nvPr/>
          </p:nvSpPr>
          <p:spPr>
            <a:xfrm>
              <a:off x="0" y="0"/>
              <a:ext cx="1308337" cy="1953734"/>
            </a:xfrm>
            <a:custGeom>
              <a:avLst/>
              <a:gdLst/>
              <a:ahLst/>
              <a:cxnLst/>
              <a:rect l="l" t="t" r="r" b="b"/>
              <a:pathLst>
                <a:path w="1308337" h="1953734">
                  <a:moveTo>
                    <a:pt x="82600" y="0"/>
                  </a:moveTo>
                  <a:lnTo>
                    <a:pt x="1225737" y="0"/>
                  </a:lnTo>
                  <a:cubicBezTo>
                    <a:pt x="1271356" y="0"/>
                    <a:pt x="1308337" y="36981"/>
                    <a:pt x="1308337" y="82600"/>
                  </a:cubicBezTo>
                  <a:lnTo>
                    <a:pt x="1308337" y="1871134"/>
                  </a:lnTo>
                  <a:cubicBezTo>
                    <a:pt x="1308337" y="1916753"/>
                    <a:pt x="1271356" y="1953734"/>
                    <a:pt x="1225737" y="1953734"/>
                  </a:cubicBezTo>
                  <a:lnTo>
                    <a:pt x="82600" y="1953734"/>
                  </a:lnTo>
                  <a:cubicBezTo>
                    <a:pt x="60693" y="1953734"/>
                    <a:pt x="39683" y="1945031"/>
                    <a:pt x="24193" y="1929541"/>
                  </a:cubicBezTo>
                  <a:cubicBezTo>
                    <a:pt x="8702" y="1914050"/>
                    <a:pt x="0" y="1893041"/>
                    <a:pt x="0" y="1871134"/>
                  </a:cubicBezTo>
                  <a:lnTo>
                    <a:pt x="0" y="82600"/>
                  </a:lnTo>
                  <a:cubicBezTo>
                    <a:pt x="0" y="60693"/>
                    <a:pt x="8702" y="39683"/>
                    <a:pt x="24193" y="24193"/>
                  </a:cubicBezTo>
                  <a:cubicBezTo>
                    <a:pt x="39683" y="8702"/>
                    <a:pt x="60693" y="0"/>
                    <a:pt x="82600" y="0"/>
                  </a:cubicBezTo>
                  <a:close/>
                </a:path>
              </a:pathLst>
            </a:custGeom>
            <a:gradFill rotWithShape="1">
              <a:gsLst>
                <a:gs pos="0">
                  <a:srgbClr val="E4DBF7">
                    <a:alpha val="100000"/>
                  </a:srgbClr>
                </a:gs>
                <a:gs pos="50000">
                  <a:srgbClr val="67598C">
                    <a:alpha val="100000"/>
                  </a:srgbClr>
                </a:gs>
                <a:gs pos="100000">
                  <a:srgbClr val="E8DEFF">
                    <a:alpha val="100000"/>
                  </a:srgbClr>
                </a:gs>
              </a:gsLst>
              <a:lin ang="0"/>
            </a:gradFill>
            <a:ln w="104775" cap="rnd">
              <a:solidFill>
                <a:srgbClr val="FFFFFF"/>
              </a:solidFill>
              <a:prstDash val="solid"/>
              <a:round/>
            </a:ln>
          </p:spPr>
        </p:sp>
        <p:sp>
          <p:nvSpPr>
            <p:cNvPr id="4" name="TextBox 4"/>
            <p:cNvSpPr txBox="1"/>
            <p:nvPr/>
          </p:nvSpPr>
          <p:spPr>
            <a:xfrm>
              <a:off x="0" y="-47625"/>
              <a:ext cx="1308337" cy="2001359"/>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6" name="Freeform 6"/>
          <p:cNvSpPr/>
          <p:nvPr/>
        </p:nvSpPr>
        <p:spPr>
          <a:xfrm>
            <a:off x="1476245" y="3791932"/>
            <a:ext cx="15335509" cy="5424971"/>
          </a:xfrm>
          <a:custGeom>
            <a:avLst/>
            <a:gdLst/>
            <a:ahLst/>
            <a:cxnLst/>
            <a:rect l="l" t="t" r="r" b="b"/>
            <a:pathLst>
              <a:path w="15335509" h="5424971">
                <a:moveTo>
                  <a:pt x="0" y="0"/>
                </a:moveTo>
                <a:lnTo>
                  <a:pt x="15335510" y="0"/>
                </a:lnTo>
                <a:lnTo>
                  <a:pt x="15335510" y="5424971"/>
                </a:lnTo>
                <a:lnTo>
                  <a:pt x="0" y="5424971"/>
                </a:lnTo>
                <a:lnTo>
                  <a:pt x="0" y="0"/>
                </a:lnTo>
                <a:close/>
              </a:path>
            </a:pathLst>
          </a:custGeom>
          <a:blipFill>
            <a:blip r:embed="rId3"/>
            <a:stretch>
              <a:fillRect t="-36782"/>
            </a:stretch>
          </a:blipFill>
        </p:spPr>
      </p:sp>
      <p:sp>
        <p:nvSpPr>
          <p:cNvPr id="7" name="Freeform 7"/>
          <p:cNvSpPr/>
          <p:nvPr/>
        </p:nvSpPr>
        <p:spPr>
          <a:xfrm>
            <a:off x="14243870" y="5660663"/>
            <a:ext cx="5049633" cy="5554134"/>
          </a:xfrm>
          <a:custGeom>
            <a:avLst/>
            <a:gdLst/>
            <a:ahLst/>
            <a:cxnLst/>
            <a:rect l="l" t="t" r="r" b="b"/>
            <a:pathLst>
              <a:path w="5049633" h="5554134">
                <a:moveTo>
                  <a:pt x="0" y="0"/>
                </a:moveTo>
                <a:lnTo>
                  <a:pt x="5049633" y="0"/>
                </a:lnTo>
                <a:lnTo>
                  <a:pt x="5049633" y="5554133"/>
                </a:lnTo>
                <a:lnTo>
                  <a:pt x="0" y="5554133"/>
                </a:lnTo>
                <a:lnTo>
                  <a:pt x="0" y="0"/>
                </a:lnTo>
                <a:close/>
              </a:path>
            </a:pathLst>
          </a:custGeom>
          <a:blipFill>
            <a:blip r:embed="rId4"/>
            <a:stretch>
              <a:fillRect/>
            </a:stretch>
          </a:blipFill>
        </p:spPr>
      </p:sp>
      <p:sp>
        <p:nvSpPr>
          <p:cNvPr id="8" name="Freeform 8"/>
          <p:cNvSpPr/>
          <p:nvPr/>
        </p:nvSpPr>
        <p:spPr>
          <a:xfrm>
            <a:off x="3027647" y="1682685"/>
            <a:ext cx="12232707" cy="1954040"/>
          </a:xfrm>
          <a:custGeom>
            <a:avLst/>
            <a:gdLst/>
            <a:ahLst/>
            <a:cxnLst/>
            <a:rect l="l" t="t" r="r" b="b"/>
            <a:pathLst>
              <a:path w="12232707" h="1954040">
                <a:moveTo>
                  <a:pt x="0" y="0"/>
                </a:moveTo>
                <a:lnTo>
                  <a:pt x="12232706" y="0"/>
                </a:lnTo>
                <a:lnTo>
                  <a:pt x="12232706" y="1954039"/>
                </a:lnTo>
                <a:lnTo>
                  <a:pt x="0" y="1954039"/>
                </a:lnTo>
                <a:lnTo>
                  <a:pt x="0" y="0"/>
                </a:lnTo>
                <a:close/>
              </a:path>
            </a:pathLst>
          </a:custGeom>
          <a:blipFill>
            <a:blip r:embed="rId3"/>
            <a:stretch>
              <a:fillRect l="-12090" r="-13274" b="-279747"/>
            </a:stretch>
          </a:blipFill>
        </p:spPr>
      </p:sp>
      <p:sp>
        <p:nvSpPr>
          <p:cNvPr id="9" name="Freeform 9"/>
          <p:cNvSpPr/>
          <p:nvPr/>
        </p:nvSpPr>
        <p:spPr>
          <a:xfrm rot="738442">
            <a:off x="-586402" y="5876536"/>
            <a:ext cx="4594321" cy="4904969"/>
          </a:xfrm>
          <a:custGeom>
            <a:avLst/>
            <a:gdLst/>
            <a:ahLst/>
            <a:cxnLst/>
            <a:rect l="l" t="t" r="r" b="b"/>
            <a:pathLst>
              <a:path w="4594321" h="4904969">
                <a:moveTo>
                  <a:pt x="0" y="0"/>
                </a:moveTo>
                <a:lnTo>
                  <a:pt x="4594321" y="0"/>
                </a:lnTo>
                <a:lnTo>
                  <a:pt x="4594321" y="4904969"/>
                </a:lnTo>
                <a:lnTo>
                  <a:pt x="0" y="4904969"/>
                </a:lnTo>
                <a:lnTo>
                  <a:pt x="0" y="0"/>
                </a:lnTo>
                <a:close/>
              </a:path>
            </a:pathLst>
          </a:custGeom>
          <a:blipFill>
            <a:blip r:embed="rId5"/>
            <a:stretch>
              <a:fillRect/>
            </a:stretch>
          </a:blipFill>
        </p:spPr>
      </p:sp>
      <p:sp>
        <p:nvSpPr>
          <p:cNvPr id="10" name="TextBox 10"/>
          <p:cNvSpPr txBox="1"/>
          <p:nvPr/>
        </p:nvSpPr>
        <p:spPr>
          <a:xfrm>
            <a:off x="2157767" y="4392809"/>
            <a:ext cx="13972465" cy="3387082"/>
          </a:xfrm>
          <a:prstGeom prst="rect">
            <a:avLst/>
          </a:prstGeom>
        </p:spPr>
        <p:txBody>
          <a:bodyPr lIns="0" tIns="0" rIns="0" bIns="0" rtlCol="0" anchor="t">
            <a:spAutoFit/>
          </a:bodyPr>
          <a:lstStyle/>
          <a:p>
            <a:pPr marL="597060" lvl="1" indent="-298530" algn="l">
              <a:lnSpc>
                <a:spcPts val="3871"/>
              </a:lnSpc>
              <a:buFont typeface="Arial"/>
              <a:buChar char="•"/>
            </a:pPr>
            <a:r>
              <a:rPr lang="en-US" sz="2765" b="1">
                <a:solidFill>
                  <a:srgbClr val="000000"/>
                </a:solidFill>
                <a:latin typeface="Quicksand Bold"/>
                <a:ea typeface="Quicksand Bold"/>
                <a:cs typeface="Quicksand Bold"/>
                <a:sym typeface="Quicksand Bold"/>
              </a:rPr>
              <a:t>price = Harga dari produk</a:t>
            </a:r>
          </a:p>
          <a:p>
            <a:pPr marL="597060" lvl="1" indent="-298530" algn="l">
              <a:lnSpc>
                <a:spcPts val="3871"/>
              </a:lnSpc>
              <a:buFont typeface="Arial"/>
              <a:buChar char="•"/>
            </a:pPr>
            <a:r>
              <a:rPr lang="en-US" sz="2765" b="1">
                <a:solidFill>
                  <a:srgbClr val="000000"/>
                </a:solidFill>
                <a:latin typeface="Quicksand Bold"/>
                <a:ea typeface="Quicksand Bold"/>
                <a:cs typeface="Quicksand Bold"/>
                <a:sym typeface="Quicksand Bold"/>
              </a:rPr>
              <a:t>product_id = ID unik untuk setiap produk</a:t>
            </a:r>
          </a:p>
          <a:p>
            <a:pPr marL="597060" lvl="1" indent="-298530" algn="l">
              <a:lnSpc>
                <a:spcPts val="3871"/>
              </a:lnSpc>
              <a:buFont typeface="Arial"/>
              <a:buChar char="•"/>
            </a:pPr>
            <a:r>
              <a:rPr lang="en-US" sz="2765" b="1">
                <a:solidFill>
                  <a:srgbClr val="000000"/>
                </a:solidFill>
                <a:latin typeface="Quicksand Bold"/>
                <a:ea typeface="Quicksand Bold"/>
                <a:cs typeface="Quicksand Bold"/>
                <a:sym typeface="Quicksand Bold"/>
              </a:rPr>
              <a:t>quantity_sold = Jumlah produk yang telah terjual</a:t>
            </a:r>
          </a:p>
          <a:p>
            <a:pPr marL="597060" lvl="1" indent="-298530" algn="l">
              <a:lnSpc>
                <a:spcPts val="3871"/>
              </a:lnSpc>
              <a:buFont typeface="Arial"/>
              <a:buChar char="•"/>
            </a:pPr>
            <a:r>
              <a:rPr lang="en-US" sz="2765" b="1">
                <a:solidFill>
                  <a:srgbClr val="000000"/>
                </a:solidFill>
                <a:latin typeface="Quicksand Bold"/>
                <a:ea typeface="Quicksand Bold"/>
                <a:cs typeface="Quicksand Bold"/>
                <a:sym typeface="Quicksand Bold"/>
              </a:rPr>
              <a:t>rating = Nilai rata-rata penilaian produk</a:t>
            </a:r>
          </a:p>
          <a:p>
            <a:pPr marL="597060" lvl="1" indent="-298530" algn="l">
              <a:lnSpc>
                <a:spcPts val="3871"/>
              </a:lnSpc>
              <a:buFont typeface="Arial"/>
              <a:buChar char="•"/>
            </a:pPr>
            <a:r>
              <a:rPr lang="en-US" sz="2765" b="1">
                <a:solidFill>
                  <a:srgbClr val="000000"/>
                </a:solidFill>
                <a:latin typeface="Quicksand Bold"/>
                <a:ea typeface="Quicksand Bold"/>
                <a:cs typeface="Quicksand Bold"/>
                <a:sym typeface="Quicksand Bold"/>
              </a:rPr>
              <a:t>subcategory = Subkategori dari produk yang lebih spesifik</a:t>
            </a:r>
          </a:p>
          <a:p>
            <a:pPr algn="l">
              <a:lnSpc>
                <a:spcPts val="3871"/>
              </a:lnSpc>
            </a:pPr>
            <a:endParaRPr lang="en-US" sz="2765" b="1">
              <a:solidFill>
                <a:srgbClr val="000000"/>
              </a:solidFill>
              <a:latin typeface="Quicksand Bold"/>
              <a:ea typeface="Quicksand Bold"/>
              <a:cs typeface="Quicksand Bold"/>
              <a:sym typeface="Quicksand Bold"/>
            </a:endParaRPr>
          </a:p>
          <a:p>
            <a:pPr marL="597060" lvl="1" indent="-298530" algn="l">
              <a:lnSpc>
                <a:spcPts val="3871"/>
              </a:lnSpc>
              <a:buFont typeface="Arial"/>
              <a:buChar char="•"/>
            </a:pPr>
            <a:r>
              <a:rPr lang="en-US" sz="2765" b="1">
                <a:solidFill>
                  <a:srgbClr val="000000"/>
                </a:solidFill>
                <a:latin typeface="Quicksand Bold"/>
                <a:ea typeface="Quicksand Bold"/>
                <a:cs typeface="Quicksand Bold"/>
                <a:sym typeface="Quicksand Bold"/>
              </a:rPr>
              <a:t>Tidak dipakai: ‘image_url', 'url', 'title', 'location', 'shop_name', 'product_id’</a:t>
            </a:r>
          </a:p>
        </p:txBody>
      </p:sp>
      <p:sp>
        <p:nvSpPr>
          <p:cNvPr id="11" name="TextBox 11"/>
          <p:cNvSpPr txBox="1"/>
          <p:nvPr/>
        </p:nvSpPr>
        <p:spPr>
          <a:xfrm>
            <a:off x="7567485" y="1967301"/>
            <a:ext cx="3153030" cy="974428"/>
          </a:xfrm>
          <a:prstGeom prst="rect">
            <a:avLst/>
          </a:prstGeom>
        </p:spPr>
        <p:txBody>
          <a:bodyPr lIns="0" tIns="0" rIns="0" bIns="0" rtlCol="0" anchor="t">
            <a:spAutoFit/>
          </a:bodyPr>
          <a:lstStyle/>
          <a:p>
            <a:pPr algn="ctr">
              <a:lnSpc>
                <a:spcPts val="7521"/>
              </a:lnSpc>
              <a:spcBef>
                <a:spcPct val="0"/>
              </a:spcBef>
            </a:pPr>
            <a:r>
              <a:rPr lang="en-US" sz="5372" b="1">
                <a:solidFill>
                  <a:srgbClr val="000000"/>
                </a:solidFill>
                <a:latin typeface="Poppins Ultra-Bold"/>
                <a:ea typeface="Poppins Ultra-Bold"/>
                <a:cs typeface="Poppins Ultra-Bold"/>
                <a:sym typeface="Poppins Ultra-Bold"/>
              </a:rPr>
              <a:t>DATASET</a:t>
            </a:r>
          </a:p>
        </p:txBody>
      </p:sp>
      <p:sp>
        <p:nvSpPr>
          <p:cNvPr id="13" name="Rectangle: Rounded Corners 12">
            <a:extLst>
              <a:ext uri="{FF2B5EF4-FFF2-40B4-BE49-F238E27FC236}">
                <a16:creationId xmlns:a16="http://schemas.microsoft.com/office/drawing/2014/main" id="{6DA63532-C8C8-E485-142A-4A3D164105EC}"/>
              </a:ext>
            </a:extLst>
          </p:cNvPr>
          <p:cNvSpPr/>
          <p:nvPr/>
        </p:nvSpPr>
        <p:spPr>
          <a:xfrm>
            <a:off x="299311" y="9410700"/>
            <a:ext cx="2520088" cy="685800"/>
          </a:xfrm>
          <a:prstGeom prst="roundRect">
            <a:avLst/>
          </a:prstGeom>
          <a:solidFill>
            <a:schemeClr val="bg1">
              <a:alpha val="8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TextBox 10">
            <a:extLst>
              <a:ext uri="{FF2B5EF4-FFF2-40B4-BE49-F238E27FC236}">
                <a16:creationId xmlns:a16="http://schemas.microsoft.com/office/drawing/2014/main" id="{F5F5A78C-9118-B0FD-198C-1E596E4B07C5}"/>
              </a:ext>
            </a:extLst>
          </p:cNvPr>
          <p:cNvSpPr txBox="1"/>
          <p:nvPr/>
        </p:nvSpPr>
        <p:spPr>
          <a:xfrm>
            <a:off x="299310" y="9471219"/>
            <a:ext cx="2520089" cy="489853"/>
          </a:xfrm>
          <a:prstGeom prst="rect">
            <a:avLst/>
          </a:prstGeom>
        </p:spPr>
        <p:txBody>
          <a:bodyPr wrap="square" lIns="0" tIns="0" rIns="0" bIns="0" rtlCol="0" anchor="t">
            <a:spAutoFit/>
          </a:bodyPr>
          <a:lstStyle/>
          <a:p>
            <a:pPr algn="ctr">
              <a:lnSpc>
                <a:spcPts val="4069"/>
              </a:lnSpc>
              <a:spcBef>
                <a:spcPct val="0"/>
              </a:spcBef>
            </a:pPr>
            <a:r>
              <a:rPr lang="en-US" sz="2906" dirty="0">
                <a:solidFill>
                  <a:srgbClr val="6E141D"/>
                </a:solidFill>
                <a:latin typeface="Quicksand"/>
                <a:ea typeface="Quicksand"/>
                <a:cs typeface="Quicksand"/>
                <a:sym typeface="Quicksand"/>
              </a:rPr>
              <a:t>@ittoday_ipb</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660205" y="1434459"/>
            <a:ext cx="4967591" cy="7418082"/>
            <a:chOff x="0" y="0"/>
            <a:chExt cx="1308337" cy="1953734"/>
          </a:xfrm>
        </p:grpSpPr>
        <p:sp>
          <p:nvSpPr>
            <p:cNvPr id="3" name="Freeform 3"/>
            <p:cNvSpPr/>
            <p:nvPr/>
          </p:nvSpPr>
          <p:spPr>
            <a:xfrm>
              <a:off x="0" y="0"/>
              <a:ext cx="1308337" cy="1953734"/>
            </a:xfrm>
            <a:custGeom>
              <a:avLst/>
              <a:gdLst/>
              <a:ahLst/>
              <a:cxnLst/>
              <a:rect l="l" t="t" r="r" b="b"/>
              <a:pathLst>
                <a:path w="1308337" h="1953734">
                  <a:moveTo>
                    <a:pt x="82600" y="0"/>
                  </a:moveTo>
                  <a:lnTo>
                    <a:pt x="1225737" y="0"/>
                  </a:lnTo>
                  <a:cubicBezTo>
                    <a:pt x="1271356" y="0"/>
                    <a:pt x="1308337" y="36981"/>
                    <a:pt x="1308337" y="82600"/>
                  </a:cubicBezTo>
                  <a:lnTo>
                    <a:pt x="1308337" y="1871134"/>
                  </a:lnTo>
                  <a:cubicBezTo>
                    <a:pt x="1308337" y="1916753"/>
                    <a:pt x="1271356" y="1953734"/>
                    <a:pt x="1225737" y="1953734"/>
                  </a:cubicBezTo>
                  <a:lnTo>
                    <a:pt x="82600" y="1953734"/>
                  </a:lnTo>
                  <a:cubicBezTo>
                    <a:pt x="60693" y="1953734"/>
                    <a:pt x="39683" y="1945031"/>
                    <a:pt x="24193" y="1929541"/>
                  </a:cubicBezTo>
                  <a:cubicBezTo>
                    <a:pt x="8702" y="1914050"/>
                    <a:pt x="0" y="1893041"/>
                    <a:pt x="0" y="1871134"/>
                  </a:cubicBezTo>
                  <a:lnTo>
                    <a:pt x="0" y="82600"/>
                  </a:lnTo>
                  <a:cubicBezTo>
                    <a:pt x="0" y="60693"/>
                    <a:pt x="8702" y="39683"/>
                    <a:pt x="24193" y="24193"/>
                  </a:cubicBezTo>
                  <a:cubicBezTo>
                    <a:pt x="39683" y="8702"/>
                    <a:pt x="60693" y="0"/>
                    <a:pt x="82600" y="0"/>
                  </a:cubicBezTo>
                  <a:close/>
                </a:path>
              </a:pathLst>
            </a:custGeom>
            <a:gradFill rotWithShape="1">
              <a:gsLst>
                <a:gs pos="0">
                  <a:srgbClr val="E4DBF7">
                    <a:alpha val="100000"/>
                  </a:srgbClr>
                </a:gs>
                <a:gs pos="50000">
                  <a:srgbClr val="67598C">
                    <a:alpha val="100000"/>
                  </a:srgbClr>
                </a:gs>
                <a:gs pos="100000">
                  <a:srgbClr val="E8DEFF">
                    <a:alpha val="100000"/>
                  </a:srgbClr>
                </a:gs>
              </a:gsLst>
              <a:lin ang="0"/>
            </a:gradFill>
            <a:ln w="104775" cap="rnd">
              <a:solidFill>
                <a:srgbClr val="FFFFFF"/>
              </a:solidFill>
              <a:prstDash val="solid"/>
              <a:round/>
            </a:ln>
          </p:spPr>
        </p:sp>
        <p:sp>
          <p:nvSpPr>
            <p:cNvPr id="4" name="TextBox 4"/>
            <p:cNvSpPr txBox="1"/>
            <p:nvPr/>
          </p:nvSpPr>
          <p:spPr>
            <a:xfrm>
              <a:off x="0" y="-47625"/>
              <a:ext cx="1308337" cy="2001359"/>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6" name="Freeform 6"/>
          <p:cNvSpPr/>
          <p:nvPr/>
        </p:nvSpPr>
        <p:spPr>
          <a:xfrm>
            <a:off x="1476245" y="3791932"/>
            <a:ext cx="15335509" cy="5424971"/>
          </a:xfrm>
          <a:custGeom>
            <a:avLst/>
            <a:gdLst/>
            <a:ahLst/>
            <a:cxnLst/>
            <a:rect l="l" t="t" r="r" b="b"/>
            <a:pathLst>
              <a:path w="15335509" h="5424971">
                <a:moveTo>
                  <a:pt x="0" y="0"/>
                </a:moveTo>
                <a:lnTo>
                  <a:pt x="15335510" y="0"/>
                </a:lnTo>
                <a:lnTo>
                  <a:pt x="15335510" y="5424971"/>
                </a:lnTo>
                <a:lnTo>
                  <a:pt x="0" y="5424971"/>
                </a:lnTo>
                <a:lnTo>
                  <a:pt x="0" y="0"/>
                </a:lnTo>
                <a:close/>
              </a:path>
            </a:pathLst>
          </a:custGeom>
          <a:blipFill>
            <a:blip r:embed="rId4"/>
            <a:stretch>
              <a:fillRect t="-36782"/>
            </a:stretch>
          </a:blipFill>
        </p:spPr>
      </p:sp>
      <p:sp>
        <p:nvSpPr>
          <p:cNvPr id="7" name="Freeform 7"/>
          <p:cNvSpPr/>
          <p:nvPr/>
        </p:nvSpPr>
        <p:spPr>
          <a:xfrm>
            <a:off x="14243870" y="5660663"/>
            <a:ext cx="5049633" cy="5554134"/>
          </a:xfrm>
          <a:custGeom>
            <a:avLst/>
            <a:gdLst/>
            <a:ahLst/>
            <a:cxnLst/>
            <a:rect l="l" t="t" r="r" b="b"/>
            <a:pathLst>
              <a:path w="5049633" h="5554134">
                <a:moveTo>
                  <a:pt x="0" y="0"/>
                </a:moveTo>
                <a:lnTo>
                  <a:pt x="5049633" y="0"/>
                </a:lnTo>
                <a:lnTo>
                  <a:pt x="5049633" y="5554133"/>
                </a:lnTo>
                <a:lnTo>
                  <a:pt x="0" y="5554133"/>
                </a:lnTo>
                <a:lnTo>
                  <a:pt x="0" y="0"/>
                </a:lnTo>
                <a:close/>
              </a:path>
            </a:pathLst>
          </a:custGeom>
          <a:blipFill>
            <a:blip r:embed="rId5"/>
            <a:stretch>
              <a:fillRect/>
            </a:stretch>
          </a:blipFill>
        </p:spPr>
      </p:sp>
      <p:sp>
        <p:nvSpPr>
          <p:cNvPr id="8" name="Freeform 8"/>
          <p:cNvSpPr/>
          <p:nvPr/>
        </p:nvSpPr>
        <p:spPr>
          <a:xfrm>
            <a:off x="3027647" y="1682685"/>
            <a:ext cx="12232707" cy="1954040"/>
          </a:xfrm>
          <a:custGeom>
            <a:avLst/>
            <a:gdLst/>
            <a:ahLst/>
            <a:cxnLst/>
            <a:rect l="l" t="t" r="r" b="b"/>
            <a:pathLst>
              <a:path w="12232707" h="1954040">
                <a:moveTo>
                  <a:pt x="0" y="0"/>
                </a:moveTo>
                <a:lnTo>
                  <a:pt x="12232706" y="0"/>
                </a:lnTo>
                <a:lnTo>
                  <a:pt x="12232706" y="1954039"/>
                </a:lnTo>
                <a:lnTo>
                  <a:pt x="0" y="1954039"/>
                </a:lnTo>
                <a:lnTo>
                  <a:pt x="0" y="0"/>
                </a:lnTo>
                <a:close/>
              </a:path>
            </a:pathLst>
          </a:custGeom>
          <a:blipFill>
            <a:blip r:embed="rId4"/>
            <a:stretch>
              <a:fillRect l="-12090" r="-13274" b="-279747"/>
            </a:stretch>
          </a:blipFill>
        </p:spPr>
      </p:sp>
      <p:sp>
        <p:nvSpPr>
          <p:cNvPr id="9" name="Freeform 9"/>
          <p:cNvSpPr/>
          <p:nvPr/>
        </p:nvSpPr>
        <p:spPr>
          <a:xfrm rot="738442">
            <a:off x="-586402" y="5876536"/>
            <a:ext cx="4594321" cy="4904969"/>
          </a:xfrm>
          <a:custGeom>
            <a:avLst/>
            <a:gdLst/>
            <a:ahLst/>
            <a:cxnLst/>
            <a:rect l="l" t="t" r="r" b="b"/>
            <a:pathLst>
              <a:path w="4594321" h="4904969">
                <a:moveTo>
                  <a:pt x="0" y="0"/>
                </a:moveTo>
                <a:lnTo>
                  <a:pt x="4594321" y="0"/>
                </a:lnTo>
                <a:lnTo>
                  <a:pt x="4594321" y="4904969"/>
                </a:lnTo>
                <a:lnTo>
                  <a:pt x="0" y="4904969"/>
                </a:lnTo>
                <a:lnTo>
                  <a:pt x="0" y="0"/>
                </a:lnTo>
                <a:close/>
              </a:path>
            </a:pathLst>
          </a:custGeom>
          <a:blipFill>
            <a:blip r:embed="rId6"/>
            <a:stretch>
              <a:fillRect/>
            </a:stretch>
          </a:blipFill>
        </p:spPr>
      </p:sp>
      <p:sp>
        <p:nvSpPr>
          <p:cNvPr id="10" name="TextBox 10"/>
          <p:cNvSpPr txBox="1"/>
          <p:nvPr/>
        </p:nvSpPr>
        <p:spPr>
          <a:xfrm>
            <a:off x="2640299" y="4456029"/>
            <a:ext cx="12821775" cy="3872992"/>
          </a:xfrm>
          <a:prstGeom prst="rect">
            <a:avLst/>
          </a:prstGeom>
        </p:spPr>
        <p:txBody>
          <a:bodyPr lIns="0" tIns="0" rIns="0" bIns="0" rtlCol="0" anchor="t">
            <a:spAutoFit/>
          </a:bodyPr>
          <a:lstStyle/>
          <a:p>
            <a:pPr algn="just">
              <a:lnSpc>
                <a:spcPts val="3878"/>
              </a:lnSpc>
              <a:spcBef>
                <a:spcPct val="0"/>
              </a:spcBef>
            </a:pPr>
            <a:r>
              <a:rPr lang="en-US" sz="2770" b="1">
                <a:solidFill>
                  <a:srgbClr val="000000"/>
                </a:solidFill>
                <a:latin typeface="Quicksand Semi-Bold"/>
                <a:ea typeface="Quicksand Semi-Bold"/>
                <a:cs typeface="Quicksand Semi-Bold"/>
                <a:sym typeface="Quicksand Semi-Bold"/>
              </a:rPr>
              <a:t>Untuk meningkatkan profit dan menjaga kualitas produk di bisnis e-commerce yang kompetitif, penting untuk merancang strategi pemasaran yang efektif. Kualitas produk yang tinggi dan pemasaran yang baik tidak hanya meningkatkan kepuasan pelanggan, tetapi juga berdampak positif pada penjualan dan profit perusahaan. Dengan strategi yang tepat, perusahaan dapat memastikan keseimbangan antara kualitas, rating, harga, dan pemasaran, sehingga memenuhi ekspektasi pelanggan, meningkatkan efisiensi dan memaksimalkan profit.</a:t>
            </a:r>
          </a:p>
        </p:txBody>
      </p:sp>
      <p:sp>
        <p:nvSpPr>
          <p:cNvPr id="11" name="TextBox 11"/>
          <p:cNvSpPr txBox="1"/>
          <p:nvPr/>
        </p:nvSpPr>
        <p:spPr>
          <a:xfrm>
            <a:off x="7419711" y="1967301"/>
            <a:ext cx="3448578" cy="974428"/>
          </a:xfrm>
          <a:prstGeom prst="rect">
            <a:avLst/>
          </a:prstGeom>
        </p:spPr>
        <p:txBody>
          <a:bodyPr lIns="0" tIns="0" rIns="0" bIns="0" rtlCol="0" anchor="t">
            <a:spAutoFit/>
          </a:bodyPr>
          <a:lstStyle/>
          <a:p>
            <a:pPr algn="ctr">
              <a:lnSpc>
                <a:spcPts val="7521"/>
              </a:lnSpc>
              <a:spcBef>
                <a:spcPct val="0"/>
              </a:spcBef>
            </a:pPr>
            <a:r>
              <a:rPr lang="en-US" sz="5372" b="1">
                <a:solidFill>
                  <a:srgbClr val="000000"/>
                </a:solidFill>
                <a:latin typeface="Poppins Ultra-Bold"/>
                <a:ea typeface="Poppins Ultra-Bold"/>
                <a:cs typeface="Poppins Ultra-Bold"/>
                <a:sym typeface="Poppins Ultra-Bold"/>
              </a:rPr>
              <a:t>MASALAH</a:t>
            </a:r>
          </a:p>
        </p:txBody>
      </p:sp>
      <p:sp>
        <p:nvSpPr>
          <p:cNvPr id="15" name="Rectangle: Rounded Corners 14">
            <a:extLst>
              <a:ext uri="{FF2B5EF4-FFF2-40B4-BE49-F238E27FC236}">
                <a16:creationId xmlns:a16="http://schemas.microsoft.com/office/drawing/2014/main" id="{3320D6BF-B7B1-0945-7055-FEFAF9BC93D0}"/>
              </a:ext>
            </a:extLst>
          </p:cNvPr>
          <p:cNvSpPr/>
          <p:nvPr/>
        </p:nvSpPr>
        <p:spPr>
          <a:xfrm>
            <a:off x="299311" y="9410700"/>
            <a:ext cx="2520088" cy="685800"/>
          </a:xfrm>
          <a:prstGeom prst="roundRect">
            <a:avLst/>
          </a:prstGeom>
          <a:solidFill>
            <a:schemeClr val="bg1">
              <a:alpha val="8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TextBox 10">
            <a:extLst>
              <a:ext uri="{FF2B5EF4-FFF2-40B4-BE49-F238E27FC236}">
                <a16:creationId xmlns:a16="http://schemas.microsoft.com/office/drawing/2014/main" id="{232A0DAF-F638-6325-6D09-31172A17D7FD}"/>
              </a:ext>
            </a:extLst>
          </p:cNvPr>
          <p:cNvSpPr txBox="1"/>
          <p:nvPr/>
        </p:nvSpPr>
        <p:spPr>
          <a:xfrm>
            <a:off x="299310" y="9471219"/>
            <a:ext cx="2520089" cy="489853"/>
          </a:xfrm>
          <a:prstGeom prst="rect">
            <a:avLst/>
          </a:prstGeom>
        </p:spPr>
        <p:txBody>
          <a:bodyPr wrap="square" lIns="0" tIns="0" rIns="0" bIns="0" rtlCol="0" anchor="t">
            <a:spAutoFit/>
          </a:bodyPr>
          <a:lstStyle/>
          <a:p>
            <a:pPr algn="ctr">
              <a:lnSpc>
                <a:spcPts val="4069"/>
              </a:lnSpc>
              <a:spcBef>
                <a:spcPct val="0"/>
              </a:spcBef>
            </a:pPr>
            <a:r>
              <a:rPr lang="en-US" sz="2906" dirty="0">
                <a:solidFill>
                  <a:srgbClr val="6E141D"/>
                </a:solidFill>
                <a:latin typeface="Quicksand"/>
                <a:ea typeface="Quicksand"/>
                <a:cs typeface="Quicksand"/>
                <a:sym typeface="Quicksand"/>
              </a:rPr>
              <a:t>@ittoday_ipb</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660205" y="1434459"/>
            <a:ext cx="4967591" cy="7418082"/>
            <a:chOff x="0" y="0"/>
            <a:chExt cx="1308337" cy="1953734"/>
          </a:xfrm>
        </p:grpSpPr>
        <p:sp>
          <p:nvSpPr>
            <p:cNvPr id="3" name="Freeform 3"/>
            <p:cNvSpPr/>
            <p:nvPr/>
          </p:nvSpPr>
          <p:spPr>
            <a:xfrm>
              <a:off x="0" y="0"/>
              <a:ext cx="1308337" cy="1953734"/>
            </a:xfrm>
            <a:custGeom>
              <a:avLst/>
              <a:gdLst/>
              <a:ahLst/>
              <a:cxnLst/>
              <a:rect l="l" t="t" r="r" b="b"/>
              <a:pathLst>
                <a:path w="1308337" h="1953734">
                  <a:moveTo>
                    <a:pt x="82600" y="0"/>
                  </a:moveTo>
                  <a:lnTo>
                    <a:pt x="1225737" y="0"/>
                  </a:lnTo>
                  <a:cubicBezTo>
                    <a:pt x="1271356" y="0"/>
                    <a:pt x="1308337" y="36981"/>
                    <a:pt x="1308337" y="82600"/>
                  </a:cubicBezTo>
                  <a:lnTo>
                    <a:pt x="1308337" y="1871134"/>
                  </a:lnTo>
                  <a:cubicBezTo>
                    <a:pt x="1308337" y="1916753"/>
                    <a:pt x="1271356" y="1953734"/>
                    <a:pt x="1225737" y="1953734"/>
                  </a:cubicBezTo>
                  <a:lnTo>
                    <a:pt x="82600" y="1953734"/>
                  </a:lnTo>
                  <a:cubicBezTo>
                    <a:pt x="60693" y="1953734"/>
                    <a:pt x="39683" y="1945031"/>
                    <a:pt x="24193" y="1929541"/>
                  </a:cubicBezTo>
                  <a:cubicBezTo>
                    <a:pt x="8702" y="1914050"/>
                    <a:pt x="0" y="1893041"/>
                    <a:pt x="0" y="1871134"/>
                  </a:cubicBezTo>
                  <a:lnTo>
                    <a:pt x="0" y="82600"/>
                  </a:lnTo>
                  <a:cubicBezTo>
                    <a:pt x="0" y="60693"/>
                    <a:pt x="8702" y="39683"/>
                    <a:pt x="24193" y="24193"/>
                  </a:cubicBezTo>
                  <a:cubicBezTo>
                    <a:pt x="39683" y="8702"/>
                    <a:pt x="60693" y="0"/>
                    <a:pt x="82600" y="0"/>
                  </a:cubicBezTo>
                  <a:close/>
                </a:path>
              </a:pathLst>
            </a:custGeom>
            <a:gradFill rotWithShape="1">
              <a:gsLst>
                <a:gs pos="0">
                  <a:srgbClr val="E4DBF7">
                    <a:alpha val="100000"/>
                  </a:srgbClr>
                </a:gs>
                <a:gs pos="50000">
                  <a:srgbClr val="67598C">
                    <a:alpha val="100000"/>
                  </a:srgbClr>
                </a:gs>
                <a:gs pos="100000">
                  <a:srgbClr val="E8DEFF">
                    <a:alpha val="100000"/>
                  </a:srgbClr>
                </a:gs>
              </a:gsLst>
              <a:lin ang="0"/>
            </a:gradFill>
            <a:ln w="104775" cap="rnd">
              <a:solidFill>
                <a:srgbClr val="FFFFFF"/>
              </a:solidFill>
              <a:prstDash val="solid"/>
              <a:round/>
            </a:ln>
          </p:spPr>
        </p:sp>
        <p:sp>
          <p:nvSpPr>
            <p:cNvPr id="4" name="TextBox 4"/>
            <p:cNvSpPr txBox="1"/>
            <p:nvPr/>
          </p:nvSpPr>
          <p:spPr>
            <a:xfrm>
              <a:off x="0" y="-47625"/>
              <a:ext cx="1308337" cy="2001359"/>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6" name="Freeform 6"/>
          <p:cNvSpPr/>
          <p:nvPr/>
        </p:nvSpPr>
        <p:spPr>
          <a:xfrm>
            <a:off x="1476245" y="3791932"/>
            <a:ext cx="15335509" cy="5424971"/>
          </a:xfrm>
          <a:custGeom>
            <a:avLst/>
            <a:gdLst/>
            <a:ahLst/>
            <a:cxnLst/>
            <a:rect l="l" t="t" r="r" b="b"/>
            <a:pathLst>
              <a:path w="15335509" h="5424971">
                <a:moveTo>
                  <a:pt x="0" y="0"/>
                </a:moveTo>
                <a:lnTo>
                  <a:pt x="15335510" y="0"/>
                </a:lnTo>
                <a:lnTo>
                  <a:pt x="15335510" y="5424971"/>
                </a:lnTo>
                <a:lnTo>
                  <a:pt x="0" y="5424971"/>
                </a:lnTo>
                <a:lnTo>
                  <a:pt x="0" y="0"/>
                </a:lnTo>
                <a:close/>
              </a:path>
            </a:pathLst>
          </a:custGeom>
          <a:blipFill>
            <a:blip r:embed="rId4"/>
            <a:stretch>
              <a:fillRect t="-36782"/>
            </a:stretch>
          </a:blipFill>
        </p:spPr>
      </p:sp>
      <p:sp>
        <p:nvSpPr>
          <p:cNvPr id="7" name="Freeform 7"/>
          <p:cNvSpPr/>
          <p:nvPr/>
        </p:nvSpPr>
        <p:spPr>
          <a:xfrm>
            <a:off x="14243870" y="5660663"/>
            <a:ext cx="5049633" cy="5554134"/>
          </a:xfrm>
          <a:custGeom>
            <a:avLst/>
            <a:gdLst/>
            <a:ahLst/>
            <a:cxnLst/>
            <a:rect l="l" t="t" r="r" b="b"/>
            <a:pathLst>
              <a:path w="5049633" h="5554134">
                <a:moveTo>
                  <a:pt x="0" y="0"/>
                </a:moveTo>
                <a:lnTo>
                  <a:pt x="5049633" y="0"/>
                </a:lnTo>
                <a:lnTo>
                  <a:pt x="5049633" y="5554133"/>
                </a:lnTo>
                <a:lnTo>
                  <a:pt x="0" y="5554133"/>
                </a:lnTo>
                <a:lnTo>
                  <a:pt x="0" y="0"/>
                </a:lnTo>
                <a:close/>
              </a:path>
            </a:pathLst>
          </a:custGeom>
          <a:blipFill>
            <a:blip r:embed="rId5"/>
            <a:stretch>
              <a:fillRect/>
            </a:stretch>
          </a:blipFill>
        </p:spPr>
      </p:sp>
      <p:sp>
        <p:nvSpPr>
          <p:cNvPr id="8" name="Freeform 8"/>
          <p:cNvSpPr/>
          <p:nvPr/>
        </p:nvSpPr>
        <p:spPr>
          <a:xfrm>
            <a:off x="3027647" y="1682685"/>
            <a:ext cx="12232707" cy="1954040"/>
          </a:xfrm>
          <a:custGeom>
            <a:avLst/>
            <a:gdLst/>
            <a:ahLst/>
            <a:cxnLst/>
            <a:rect l="l" t="t" r="r" b="b"/>
            <a:pathLst>
              <a:path w="12232707" h="1954040">
                <a:moveTo>
                  <a:pt x="0" y="0"/>
                </a:moveTo>
                <a:lnTo>
                  <a:pt x="12232706" y="0"/>
                </a:lnTo>
                <a:lnTo>
                  <a:pt x="12232706" y="1954039"/>
                </a:lnTo>
                <a:lnTo>
                  <a:pt x="0" y="1954039"/>
                </a:lnTo>
                <a:lnTo>
                  <a:pt x="0" y="0"/>
                </a:lnTo>
                <a:close/>
              </a:path>
            </a:pathLst>
          </a:custGeom>
          <a:blipFill>
            <a:blip r:embed="rId4"/>
            <a:stretch>
              <a:fillRect l="-12090" r="-13274" b="-279747"/>
            </a:stretch>
          </a:blipFill>
        </p:spPr>
      </p:sp>
      <p:sp>
        <p:nvSpPr>
          <p:cNvPr id="9" name="Freeform 9"/>
          <p:cNvSpPr/>
          <p:nvPr/>
        </p:nvSpPr>
        <p:spPr>
          <a:xfrm rot="738442">
            <a:off x="-586402" y="5876536"/>
            <a:ext cx="4594321" cy="4904969"/>
          </a:xfrm>
          <a:custGeom>
            <a:avLst/>
            <a:gdLst/>
            <a:ahLst/>
            <a:cxnLst/>
            <a:rect l="l" t="t" r="r" b="b"/>
            <a:pathLst>
              <a:path w="4594321" h="4904969">
                <a:moveTo>
                  <a:pt x="0" y="0"/>
                </a:moveTo>
                <a:lnTo>
                  <a:pt x="4594321" y="0"/>
                </a:lnTo>
                <a:lnTo>
                  <a:pt x="4594321" y="4904969"/>
                </a:lnTo>
                <a:lnTo>
                  <a:pt x="0" y="4904969"/>
                </a:lnTo>
                <a:lnTo>
                  <a:pt x="0" y="0"/>
                </a:lnTo>
                <a:close/>
              </a:path>
            </a:pathLst>
          </a:custGeom>
          <a:blipFill>
            <a:blip r:embed="rId6"/>
            <a:stretch>
              <a:fillRect/>
            </a:stretch>
          </a:blipFill>
        </p:spPr>
      </p:sp>
      <p:sp>
        <p:nvSpPr>
          <p:cNvPr id="10" name="TextBox 10"/>
          <p:cNvSpPr txBox="1"/>
          <p:nvPr/>
        </p:nvSpPr>
        <p:spPr>
          <a:xfrm>
            <a:off x="2157767" y="4392809"/>
            <a:ext cx="13972465" cy="1444233"/>
          </a:xfrm>
          <a:prstGeom prst="rect">
            <a:avLst/>
          </a:prstGeom>
        </p:spPr>
        <p:txBody>
          <a:bodyPr lIns="0" tIns="0" rIns="0" bIns="0" rtlCol="0" anchor="t">
            <a:spAutoFit/>
          </a:bodyPr>
          <a:lstStyle/>
          <a:p>
            <a:pPr algn="l">
              <a:lnSpc>
                <a:spcPts val="3871"/>
              </a:lnSpc>
              <a:spcBef>
                <a:spcPct val="0"/>
              </a:spcBef>
            </a:pPr>
            <a:r>
              <a:rPr lang="en-US" sz="2765" b="1">
                <a:solidFill>
                  <a:srgbClr val="000000"/>
                </a:solidFill>
                <a:latin typeface="Quicksand Bold"/>
                <a:ea typeface="Quicksand Bold"/>
                <a:cs typeface="Quicksand Bold"/>
                <a:sym typeface="Quicksand Bold"/>
              </a:rPr>
              <a:t>Dalam upaya meningkatkan profit dan menjaga kualitas produk di e-commerce, penggunaan model prediktif berbasis machine learning dapat membantu perusahaan dalam merancang strategi pemasaran yang lebih tepat sasaran.</a:t>
            </a:r>
          </a:p>
        </p:txBody>
      </p:sp>
      <p:sp>
        <p:nvSpPr>
          <p:cNvPr id="11" name="TextBox 11"/>
          <p:cNvSpPr txBox="1"/>
          <p:nvPr/>
        </p:nvSpPr>
        <p:spPr>
          <a:xfrm>
            <a:off x="7936921" y="1967301"/>
            <a:ext cx="2414159" cy="974428"/>
          </a:xfrm>
          <a:prstGeom prst="rect">
            <a:avLst/>
          </a:prstGeom>
        </p:spPr>
        <p:txBody>
          <a:bodyPr lIns="0" tIns="0" rIns="0" bIns="0" rtlCol="0" anchor="t">
            <a:spAutoFit/>
          </a:bodyPr>
          <a:lstStyle/>
          <a:p>
            <a:pPr algn="ctr">
              <a:lnSpc>
                <a:spcPts val="7521"/>
              </a:lnSpc>
              <a:spcBef>
                <a:spcPct val="0"/>
              </a:spcBef>
            </a:pPr>
            <a:r>
              <a:rPr lang="en-US" sz="5372" b="1">
                <a:solidFill>
                  <a:srgbClr val="000000"/>
                </a:solidFill>
                <a:latin typeface="Poppins Ultra-Bold"/>
                <a:ea typeface="Poppins Ultra-Bold"/>
                <a:cs typeface="Poppins Ultra-Bold"/>
                <a:sym typeface="Poppins Ultra-Bold"/>
              </a:rPr>
              <a:t>SOLUSI</a:t>
            </a:r>
          </a:p>
        </p:txBody>
      </p:sp>
      <p:sp>
        <p:nvSpPr>
          <p:cNvPr id="13" name="Rectangle: Rounded Corners 12">
            <a:extLst>
              <a:ext uri="{FF2B5EF4-FFF2-40B4-BE49-F238E27FC236}">
                <a16:creationId xmlns:a16="http://schemas.microsoft.com/office/drawing/2014/main" id="{2F8ECD0A-70F6-DC74-EB4D-F35BCB4509B8}"/>
              </a:ext>
            </a:extLst>
          </p:cNvPr>
          <p:cNvSpPr/>
          <p:nvPr/>
        </p:nvSpPr>
        <p:spPr>
          <a:xfrm>
            <a:off x="299311" y="9410700"/>
            <a:ext cx="2520088" cy="685800"/>
          </a:xfrm>
          <a:prstGeom prst="roundRect">
            <a:avLst/>
          </a:prstGeom>
          <a:solidFill>
            <a:schemeClr val="bg1">
              <a:alpha val="8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TextBox 10">
            <a:extLst>
              <a:ext uri="{FF2B5EF4-FFF2-40B4-BE49-F238E27FC236}">
                <a16:creationId xmlns:a16="http://schemas.microsoft.com/office/drawing/2014/main" id="{BA9AE353-C245-B45B-2E6E-41A9E0C84A62}"/>
              </a:ext>
            </a:extLst>
          </p:cNvPr>
          <p:cNvSpPr txBox="1"/>
          <p:nvPr/>
        </p:nvSpPr>
        <p:spPr>
          <a:xfrm>
            <a:off x="299310" y="9471219"/>
            <a:ext cx="2520089" cy="489853"/>
          </a:xfrm>
          <a:prstGeom prst="rect">
            <a:avLst/>
          </a:prstGeom>
        </p:spPr>
        <p:txBody>
          <a:bodyPr wrap="square" lIns="0" tIns="0" rIns="0" bIns="0" rtlCol="0" anchor="t">
            <a:spAutoFit/>
          </a:bodyPr>
          <a:lstStyle/>
          <a:p>
            <a:pPr algn="ctr">
              <a:lnSpc>
                <a:spcPts val="4069"/>
              </a:lnSpc>
              <a:spcBef>
                <a:spcPct val="0"/>
              </a:spcBef>
            </a:pPr>
            <a:r>
              <a:rPr lang="en-US" sz="2906" dirty="0">
                <a:solidFill>
                  <a:srgbClr val="6E141D"/>
                </a:solidFill>
                <a:latin typeface="Quicksand"/>
                <a:ea typeface="Quicksand"/>
                <a:cs typeface="Quicksand"/>
                <a:sym typeface="Quicksand"/>
              </a:rPr>
              <a:t>@ittoday_ipb</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347255" y="458247"/>
            <a:ext cx="5552317" cy="8291251"/>
            <a:chOff x="0" y="0"/>
            <a:chExt cx="1308337" cy="1953734"/>
          </a:xfrm>
        </p:grpSpPr>
        <p:sp>
          <p:nvSpPr>
            <p:cNvPr id="3" name="Freeform 3"/>
            <p:cNvSpPr/>
            <p:nvPr/>
          </p:nvSpPr>
          <p:spPr>
            <a:xfrm>
              <a:off x="0" y="0"/>
              <a:ext cx="1308337" cy="1953734"/>
            </a:xfrm>
            <a:custGeom>
              <a:avLst/>
              <a:gdLst/>
              <a:ahLst/>
              <a:cxnLst/>
              <a:rect l="l" t="t" r="r" b="b"/>
              <a:pathLst>
                <a:path w="1308337" h="1953734">
                  <a:moveTo>
                    <a:pt x="73901" y="0"/>
                  </a:moveTo>
                  <a:lnTo>
                    <a:pt x="1234436" y="0"/>
                  </a:lnTo>
                  <a:cubicBezTo>
                    <a:pt x="1275250" y="0"/>
                    <a:pt x="1308337" y="33087"/>
                    <a:pt x="1308337" y="73901"/>
                  </a:cubicBezTo>
                  <a:lnTo>
                    <a:pt x="1308337" y="1879833"/>
                  </a:lnTo>
                  <a:cubicBezTo>
                    <a:pt x="1308337" y="1920647"/>
                    <a:pt x="1275250" y="1953734"/>
                    <a:pt x="1234436" y="1953734"/>
                  </a:cubicBezTo>
                  <a:lnTo>
                    <a:pt x="73901" y="1953734"/>
                  </a:lnTo>
                  <a:cubicBezTo>
                    <a:pt x="33087" y="1953734"/>
                    <a:pt x="0" y="1920647"/>
                    <a:pt x="0" y="1879833"/>
                  </a:cubicBezTo>
                  <a:lnTo>
                    <a:pt x="0" y="73901"/>
                  </a:lnTo>
                  <a:cubicBezTo>
                    <a:pt x="0" y="33087"/>
                    <a:pt x="33087" y="0"/>
                    <a:pt x="73901" y="0"/>
                  </a:cubicBezTo>
                  <a:close/>
                </a:path>
              </a:pathLst>
            </a:custGeom>
            <a:gradFill rotWithShape="1">
              <a:gsLst>
                <a:gs pos="0">
                  <a:srgbClr val="E4DBF7">
                    <a:alpha val="100000"/>
                  </a:srgbClr>
                </a:gs>
                <a:gs pos="50000">
                  <a:srgbClr val="67598C">
                    <a:alpha val="100000"/>
                  </a:srgbClr>
                </a:gs>
                <a:gs pos="100000">
                  <a:srgbClr val="E8DEFF">
                    <a:alpha val="100000"/>
                  </a:srgbClr>
                </a:gs>
              </a:gsLst>
              <a:lin ang="0"/>
            </a:gradFill>
            <a:ln w="104775" cap="rnd">
              <a:solidFill>
                <a:srgbClr val="FFFFFF"/>
              </a:solidFill>
              <a:prstDash val="solid"/>
              <a:round/>
            </a:ln>
          </p:spPr>
        </p:sp>
        <p:sp>
          <p:nvSpPr>
            <p:cNvPr id="4" name="TextBox 4"/>
            <p:cNvSpPr txBox="1"/>
            <p:nvPr/>
          </p:nvSpPr>
          <p:spPr>
            <a:xfrm>
              <a:off x="0" y="-47625"/>
              <a:ext cx="1308337" cy="2001359"/>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6" name="Freeform 6"/>
          <p:cNvSpPr/>
          <p:nvPr/>
        </p:nvSpPr>
        <p:spPr>
          <a:xfrm>
            <a:off x="1476245" y="3772882"/>
            <a:ext cx="15335509" cy="5424971"/>
          </a:xfrm>
          <a:custGeom>
            <a:avLst/>
            <a:gdLst/>
            <a:ahLst/>
            <a:cxnLst/>
            <a:rect l="l" t="t" r="r" b="b"/>
            <a:pathLst>
              <a:path w="15335509" h="5424971">
                <a:moveTo>
                  <a:pt x="0" y="0"/>
                </a:moveTo>
                <a:lnTo>
                  <a:pt x="15335510" y="0"/>
                </a:lnTo>
                <a:lnTo>
                  <a:pt x="15335510" y="5424971"/>
                </a:lnTo>
                <a:lnTo>
                  <a:pt x="0" y="5424971"/>
                </a:lnTo>
                <a:lnTo>
                  <a:pt x="0" y="0"/>
                </a:lnTo>
                <a:close/>
              </a:path>
            </a:pathLst>
          </a:custGeom>
          <a:blipFill>
            <a:blip r:embed="rId4"/>
            <a:stretch>
              <a:fillRect t="-36782"/>
            </a:stretch>
          </a:blipFill>
        </p:spPr>
      </p:sp>
      <p:sp>
        <p:nvSpPr>
          <p:cNvPr id="7" name="Freeform 7"/>
          <p:cNvSpPr/>
          <p:nvPr/>
        </p:nvSpPr>
        <p:spPr>
          <a:xfrm>
            <a:off x="14243870" y="5660663"/>
            <a:ext cx="5049633" cy="5554134"/>
          </a:xfrm>
          <a:custGeom>
            <a:avLst/>
            <a:gdLst/>
            <a:ahLst/>
            <a:cxnLst/>
            <a:rect l="l" t="t" r="r" b="b"/>
            <a:pathLst>
              <a:path w="5049633" h="5554134">
                <a:moveTo>
                  <a:pt x="0" y="0"/>
                </a:moveTo>
                <a:lnTo>
                  <a:pt x="5049633" y="0"/>
                </a:lnTo>
                <a:lnTo>
                  <a:pt x="5049633" y="5554133"/>
                </a:lnTo>
                <a:lnTo>
                  <a:pt x="0" y="5554133"/>
                </a:lnTo>
                <a:lnTo>
                  <a:pt x="0" y="0"/>
                </a:lnTo>
                <a:close/>
              </a:path>
            </a:pathLst>
          </a:custGeom>
          <a:blipFill>
            <a:blip r:embed="rId5"/>
            <a:stretch>
              <a:fillRect/>
            </a:stretch>
          </a:blipFill>
        </p:spPr>
      </p:sp>
      <p:sp>
        <p:nvSpPr>
          <p:cNvPr id="8" name="Freeform 8"/>
          <p:cNvSpPr/>
          <p:nvPr/>
        </p:nvSpPr>
        <p:spPr>
          <a:xfrm>
            <a:off x="3027647" y="1682685"/>
            <a:ext cx="12232707" cy="1954040"/>
          </a:xfrm>
          <a:custGeom>
            <a:avLst/>
            <a:gdLst/>
            <a:ahLst/>
            <a:cxnLst/>
            <a:rect l="l" t="t" r="r" b="b"/>
            <a:pathLst>
              <a:path w="12232707" h="1954040">
                <a:moveTo>
                  <a:pt x="0" y="0"/>
                </a:moveTo>
                <a:lnTo>
                  <a:pt x="12232706" y="0"/>
                </a:lnTo>
                <a:lnTo>
                  <a:pt x="12232706" y="1954039"/>
                </a:lnTo>
                <a:lnTo>
                  <a:pt x="0" y="1954039"/>
                </a:lnTo>
                <a:lnTo>
                  <a:pt x="0" y="0"/>
                </a:lnTo>
                <a:close/>
              </a:path>
            </a:pathLst>
          </a:custGeom>
          <a:blipFill>
            <a:blip r:embed="rId4"/>
            <a:stretch>
              <a:fillRect l="-12090" r="-13274" b="-279747"/>
            </a:stretch>
          </a:blipFill>
        </p:spPr>
      </p:sp>
      <p:sp>
        <p:nvSpPr>
          <p:cNvPr id="9" name="Freeform 9"/>
          <p:cNvSpPr/>
          <p:nvPr/>
        </p:nvSpPr>
        <p:spPr>
          <a:xfrm rot="738442">
            <a:off x="-586402" y="5876536"/>
            <a:ext cx="4594321" cy="4904969"/>
          </a:xfrm>
          <a:custGeom>
            <a:avLst/>
            <a:gdLst/>
            <a:ahLst/>
            <a:cxnLst/>
            <a:rect l="l" t="t" r="r" b="b"/>
            <a:pathLst>
              <a:path w="4594321" h="4904969">
                <a:moveTo>
                  <a:pt x="0" y="0"/>
                </a:moveTo>
                <a:lnTo>
                  <a:pt x="4594321" y="0"/>
                </a:lnTo>
                <a:lnTo>
                  <a:pt x="4594321" y="4904969"/>
                </a:lnTo>
                <a:lnTo>
                  <a:pt x="0" y="4904969"/>
                </a:lnTo>
                <a:lnTo>
                  <a:pt x="0" y="0"/>
                </a:lnTo>
                <a:close/>
              </a:path>
            </a:pathLst>
          </a:custGeom>
          <a:blipFill>
            <a:blip r:embed="rId6"/>
            <a:stretch>
              <a:fillRect/>
            </a:stretch>
          </a:blipFill>
        </p:spPr>
      </p:sp>
      <p:sp>
        <p:nvSpPr>
          <p:cNvPr id="10" name="TextBox 10"/>
          <p:cNvSpPr txBox="1"/>
          <p:nvPr/>
        </p:nvSpPr>
        <p:spPr>
          <a:xfrm>
            <a:off x="4084175" y="6380197"/>
            <a:ext cx="3109968" cy="1074074"/>
          </a:xfrm>
          <a:prstGeom prst="rect">
            <a:avLst/>
          </a:prstGeom>
        </p:spPr>
        <p:txBody>
          <a:bodyPr lIns="0" tIns="0" rIns="0" bIns="0" rtlCol="0" anchor="t">
            <a:spAutoFit/>
          </a:bodyPr>
          <a:lstStyle/>
          <a:p>
            <a:pPr algn="l">
              <a:lnSpc>
                <a:spcPts val="4327"/>
              </a:lnSpc>
              <a:spcBef>
                <a:spcPct val="0"/>
              </a:spcBef>
            </a:pPr>
            <a:r>
              <a:rPr lang="en-US" sz="3090" b="1">
                <a:solidFill>
                  <a:srgbClr val="000000"/>
                </a:solidFill>
                <a:latin typeface="Quicksand Bold"/>
                <a:ea typeface="Quicksand Bold"/>
                <a:cs typeface="Quicksand Bold"/>
                <a:sym typeface="Quicksand Bold"/>
              </a:rPr>
              <a:t>Import libraries and load data</a:t>
            </a:r>
          </a:p>
        </p:txBody>
      </p:sp>
      <p:sp>
        <p:nvSpPr>
          <p:cNvPr id="13" name="AutoShape 13"/>
          <p:cNvSpPr/>
          <p:nvPr/>
        </p:nvSpPr>
        <p:spPr>
          <a:xfrm>
            <a:off x="4475519" y="6103688"/>
            <a:ext cx="2298809" cy="0"/>
          </a:xfrm>
          <a:prstGeom prst="line">
            <a:avLst/>
          </a:prstGeom>
          <a:ln w="38100" cap="flat">
            <a:solidFill>
              <a:srgbClr val="FAD278"/>
            </a:solidFill>
            <a:prstDash val="solid"/>
            <a:headEnd type="oval" w="lg" len="lg"/>
            <a:tailEnd type="oval" w="lg" len="lg"/>
          </a:ln>
        </p:spPr>
      </p:sp>
      <p:sp>
        <p:nvSpPr>
          <p:cNvPr id="14" name="AutoShape 14"/>
          <p:cNvSpPr/>
          <p:nvPr/>
        </p:nvSpPr>
        <p:spPr>
          <a:xfrm>
            <a:off x="6774328" y="6103688"/>
            <a:ext cx="2125520" cy="0"/>
          </a:xfrm>
          <a:prstGeom prst="line">
            <a:avLst/>
          </a:prstGeom>
          <a:ln w="38100" cap="flat">
            <a:solidFill>
              <a:srgbClr val="F0B63B"/>
            </a:solidFill>
            <a:prstDash val="solid"/>
            <a:headEnd type="oval" w="lg" len="lg"/>
            <a:tailEnd type="oval" w="lg" len="lg"/>
          </a:ln>
        </p:spPr>
      </p:sp>
      <p:sp>
        <p:nvSpPr>
          <p:cNvPr id="15" name="AutoShape 15"/>
          <p:cNvSpPr/>
          <p:nvPr/>
        </p:nvSpPr>
        <p:spPr>
          <a:xfrm>
            <a:off x="8899848" y="6103688"/>
            <a:ext cx="2125282" cy="0"/>
          </a:xfrm>
          <a:prstGeom prst="line">
            <a:avLst/>
          </a:prstGeom>
          <a:ln w="38100" cap="flat">
            <a:solidFill>
              <a:srgbClr val="8A4A59"/>
            </a:solidFill>
            <a:prstDash val="solid"/>
            <a:headEnd type="oval" w="lg" len="lg"/>
            <a:tailEnd type="oval" w="lg" len="lg"/>
          </a:ln>
        </p:spPr>
      </p:sp>
      <p:sp>
        <p:nvSpPr>
          <p:cNvPr id="16" name="AutoShape 16"/>
          <p:cNvSpPr/>
          <p:nvPr/>
        </p:nvSpPr>
        <p:spPr>
          <a:xfrm>
            <a:off x="11025130" y="6103688"/>
            <a:ext cx="2125872" cy="0"/>
          </a:xfrm>
          <a:prstGeom prst="line">
            <a:avLst/>
          </a:prstGeom>
          <a:ln w="38100" cap="flat">
            <a:solidFill>
              <a:srgbClr val="872F36"/>
            </a:solidFill>
            <a:prstDash val="solid"/>
            <a:headEnd type="oval" w="lg" len="lg"/>
            <a:tailEnd type="triangle" w="lg" len="med"/>
          </a:ln>
        </p:spPr>
      </p:sp>
      <p:sp>
        <p:nvSpPr>
          <p:cNvPr id="17" name="TextBox 17"/>
          <p:cNvSpPr txBox="1"/>
          <p:nvPr/>
        </p:nvSpPr>
        <p:spPr>
          <a:xfrm>
            <a:off x="6270587" y="5115234"/>
            <a:ext cx="2760812" cy="531119"/>
          </a:xfrm>
          <a:prstGeom prst="rect">
            <a:avLst/>
          </a:prstGeom>
        </p:spPr>
        <p:txBody>
          <a:bodyPr lIns="0" tIns="0" rIns="0" bIns="0" rtlCol="0" anchor="t">
            <a:spAutoFit/>
          </a:bodyPr>
          <a:lstStyle/>
          <a:p>
            <a:pPr algn="l">
              <a:lnSpc>
                <a:spcPts val="4327"/>
              </a:lnSpc>
              <a:spcBef>
                <a:spcPct val="0"/>
              </a:spcBef>
            </a:pPr>
            <a:r>
              <a:rPr lang="en-US" sz="3090" b="1">
                <a:solidFill>
                  <a:srgbClr val="000000"/>
                </a:solidFill>
                <a:latin typeface="Quicksand Bold"/>
                <a:ea typeface="Quicksand Bold"/>
                <a:cs typeface="Quicksand Bold"/>
                <a:sym typeface="Quicksand Bold"/>
              </a:rPr>
              <a:t>Data cleaning</a:t>
            </a:r>
          </a:p>
        </p:txBody>
      </p:sp>
      <p:sp>
        <p:nvSpPr>
          <p:cNvPr id="18" name="TextBox 18"/>
          <p:cNvSpPr txBox="1"/>
          <p:nvPr/>
        </p:nvSpPr>
        <p:spPr>
          <a:xfrm>
            <a:off x="8916148" y="6418693"/>
            <a:ext cx="2177709" cy="1074074"/>
          </a:xfrm>
          <a:prstGeom prst="rect">
            <a:avLst/>
          </a:prstGeom>
        </p:spPr>
        <p:txBody>
          <a:bodyPr lIns="0" tIns="0" rIns="0" bIns="0" rtlCol="0" anchor="t">
            <a:spAutoFit/>
          </a:bodyPr>
          <a:lstStyle/>
          <a:p>
            <a:pPr algn="l">
              <a:lnSpc>
                <a:spcPts val="4327"/>
              </a:lnSpc>
              <a:spcBef>
                <a:spcPct val="0"/>
              </a:spcBef>
            </a:pPr>
            <a:r>
              <a:rPr lang="en-US" sz="3090" b="1">
                <a:solidFill>
                  <a:srgbClr val="000000"/>
                </a:solidFill>
                <a:latin typeface="Quicksand Bold"/>
                <a:ea typeface="Quicksand Bold"/>
                <a:cs typeface="Quicksand Bold"/>
                <a:sym typeface="Quicksand Bold"/>
              </a:rPr>
              <a:t>Data pre-processing</a:t>
            </a:r>
          </a:p>
        </p:txBody>
      </p:sp>
      <p:sp>
        <p:nvSpPr>
          <p:cNvPr id="19" name="TextBox 19"/>
          <p:cNvSpPr txBox="1"/>
          <p:nvPr/>
        </p:nvSpPr>
        <p:spPr>
          <a:xfrm>
            <a:off x="11093857" y="5115234"/>
            <a:ext cx="3109968" cy="531119"/>
          </a:xfrm>
          <a:prstGeom prst="rect">
            <a:avLst/>
          </a:prstGeom>
        </p:spPr>
        <p:txBody>
          <a:bodyPr lIns="0" tIns="0" rIns="0" bIns="0" rtlCol="0" anchor="t">
            <a:spAutoFit/>
          </a:bodyPr>
          <a:lstStyle/>
          <a:p>
            <a:pPr algn="l">
              <a:lnSpc>
                <a:spcPts val="4327"/>
              </a:lnSpc>
              <a:spcBef>
                <a:spcPct val="0"/>
              </a:spcBef>
            </a:pPr>
            <a:r>
              <a:rPr lang="en-US" sz="3090" b="1">
                <a:solidFill>
                  <a:srgbClr val="000000"/>
                </a:solidFill>
                <a:latin typeface="Quicksand Bold"/>
                <a:ea typeface="Quicksand Bold"/>
                <a:cs typeface="Quicksand Bold"/>
                <a:sym typeface="Quicksand Bold"/>
              </a:rPr>
              <a:t>Modelling</a:t>
            </a:r>
          </a:p>
        </p:txBody>
      </p:sp>
      <p:sp>
        <p:nvSpPr>
          <p:cNvPr id="20" name="TextBox 11">
            <a:extLst>
              <a:ext uri="{FF2B5EF4-FFF2-40B4-BE49-F238E27FC236}">
                <a16:creationId xmlns:a16="http://schemas.microsoft.com/office/drawing/2014/main" id="{124D9E4E-E813-674E-806F-BA2041E2471D}"/>
              </a:ext>
            </a:extLst>
          </p:cNvPr>
          <p:cNvSpPr txBox="1"/>
          <p:nvPr/>
        </p:nvSpPr>
        <p:spPr>
          <a:xfrm>
            <a:off x="7466087" y="1997043"/>
            <a:ext cx="3170880" cy="914225"/>
          </a:xfrm>
          <a:prstGeom prst="rect">
            <a:avLst/>
          </a:prstGeom>
        </p:spPr>
        <p:txBody>
          <a:bodyPr wrap="square" lIns="0" tIns="0" rIns="0" bIns="0" rtlCol="0" anchor="t">
            <a:spAutoFit/>
          </a:bodyPr>
          <a:lstStyle/>
          <a:p>
            <a:pPr algn="ctr">
              <a:lnSpc>
                <a:spcPts val="7521"/>
              </a:lnSpc>
              <a:spcBef>
                <a:spcPct val="0"/>
              </a:spcBef>
            </a:pPr>
            <a:r>
              <a:rPr lang="en-US" sz="5372" b="1" dirty="0">
                <a:solidFill>
                  <a:srgbClr val="000000"/>
                </a:solidFill>
                <a:latin typeface="Poppins Ultra-Bold"/>
                <a:ea typeface="Poppins Ultra-Bold"/>
                <a:cs typeface="Poppins Ultra-Bold"/>
                <a:sym typeface="Poppins Ultra-Bold"/>
              </a:rPr>
              <a:t>METODE</a:t>
            </a:r>
          </a:p>
        </p:txBody>
      </p:sp>
      <p:sp>
        <p:nvSpPr>
          <p:cNvPr id="21" name="Rectangle: Rounded Corners 20">
            <a:extLst>
              <a:ext uri="{FF2B5EF4-FFF2-40B4-BE49-F238E27FC236}">
                <a16:creationId xmlns:a16="http://schemas.microsoft.com/office/drawing/2014/main" id="{76F23A8C-B9F1-3213-D9D5-E548BEFBFA46}"/>
              </a:ext>
            </a:extLst>
          </p:cNvPr>
          <p:cNvSpPr/>
          <p:nvPr/>
        </p:nvSpPr>
        <p:spPr>
          <a:xfrm>
            <a:off x="299311" y="9410700"/>
            <a:ext cx="2520088" cy="685800"/>
          </a:xfrm>
          <a:prstGeom prst="roundRect">
            <a:avLst/>
          </a:prstGeom>
          <a:solidFill>
            <a:schemeClr val="bg1">
              <a:alpha val="8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TextBox 10">
            <a:extLst>
              <a:ext uri="{FF2B5EF4-FFF2-40B4-BE49-F238E27FC236}">
                <a16:creationId xmlns:a16="http://schemas.microsoft.com/office/drawing/2014/main" id="{60F08B0F-884A-68AA-987D-B3DC1216398B}"/>
              </a:ext>
            </a:extLst>
          </p:cNvPr>
          <p:cNvSpPr txBox="1"/>
          <p:nvPr/>
        </p:nvSpPr>
        <p:spPr>
          <a:xfrm>
            <a:off x="299310" y="9471219"/>
            <a:ext cx="2520089" cy="489853"/>
          </a:xfrm>
          <a:prstGeom prst="rect">
            <a:avLst/>
          </a:prstGeom>
        </p:spPr>
        <p:txBody>
          <a:bodyPr wrap="square" lIns="0" tIns="0" rIns="0" bIns="0" rtlCol="0" anchor="t">
            <a:spAutoFit/>
          </a:bodyPr>
          <a:lstStyle/>
          <a:p>
            <a:pPr algn="ctr">
              <a:lnSpc>
                <a:spcPts val="4069"/>
              </a:lnSpc>
              <a:spcBef>
                <a:spcPct val="0"/>
              </a:spcBef>
            </a:pPr>
            <a:r>
              <a:rPr lang="en-US" sz="2906" dirty="0">
                <a:solidFill>
                  <a:srgbClr val="6E141D"/>
                </a:solidFill>
                <a:latin typeface="Quicksand"/>
                <a:ea typeface="Quicksand"/>
                <a:cs typeface="Quicksand"/>
                <a:sym typeface="Quicksand"/>
              </a:rPr>
              <a:t>@ittoday_ipb</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660205" y="1434459"/>
            <a:ext cx="4967591" cy="7418082"/>
            <a:chOff x="0" y="0"/>
            <a:chExt cx="1308337" cy="1953734"/>
          </a:xfrm>
        </p:grpSpPr>
        <p:sp>
          <p:nvSpPr>
            <p:cNvPr id="3" name="Freeform 3"/>
            <p:cNvSpPr/>
            <p:nvPr/>
          </p:nvSpPr>
          <p:spPr>
            <a:xfrm>
              <a:off x="0" y="0"/>
              <a:ext cx="1308337" cy="1953734"/>
            </a:xfrm>
            <a:custGeom>
              <a:avLst/>
              <a:gdLst/>
              <a:ahLst/>
              <a:cxnLst/>
              <a:rect l="l" t="t" r="r" b="b"/>
              <a:pathLst>
                <a:path w="1308337" h="1953734">
                  <a:moveTo>
                    <a:pt x="82600" y="0"/>
                  </a:moveTo>
                  <a:lnTo>
                    <a:pt x="1225737" y="0"/>
                  </a:lnTo>
                  <a:cubicBezTo>
                    <a:pt x="1271356" y="0"/>
                    <a:pt x="1308337" y="36981"/>
                    <a:pt x="1308337" y="82600"/>
                  </a:cubicBezTo>
                  <a:lnTo>
                    <a:pt x="1308337" y="1871134"/>
                  </a:lnTo>
                  <a:cubicBezTo>
                    <a:pt x="1308337" y="1916753"/>
                    <a:pt x="1271356" y="1953734"/>
                    <a:pt x="1225737" y="1953734"/>
                  </a:cubicBezTo>
                  <a:lnTo>
                    <a:pt x="82600" y="1953734"/>
                  </a:lnTo>
                  <a:cubicBezTo>
                    <a:pt x="60693" y="1953734"/>
                    <a:pt x="39683" y="1945031"/>
                    <a:pt x="24193" y="1929541"/>
                  </a:cubicBezTo>
                  <a:cubicBezTo>
                    <a:pt x="8702" y="1914050"/>
                    <a:pt x="0" y="1893041"/>
                    <a:pt x="0" y="1871134"/>
                  </a:cubicBezTo>
                  <a:lnTo>
                    <a:pt x="0" y="82600"/>
                  </a:lnTo>
                  <a:cubicBezTo>
                    <a:pt x="0" y="60693"/>
                    <a:pt x="8702" y="39683"/>
                    <a:pt x="24193" y="24193"/>
                  </a:cubicBezTo>
                  <a:cubicBezTo>
                    <a:pt x="39683" y="8702"/>
                    <a:pt x="60693" y="0"/>
                    <a:pt x="82600" y="0"/>
                  </a:cubicBezTo>
                  <a:close/>
                </a:path>
              </a:pathLst>
            </a:custGeom>
            <a:gradFill rotWithShape="1">
              <a:gsLst>
                <a:gs pos="0">
                  <a:srgbClr val="E4DBF7">
                    <a:alpha val="100000"/>
                  </a:srgbClr>
                </a:gs>
                <a:gs pos="50000">
                  <a:srgbClr val="67598C">
                    <a:alpha val="100000"/>
                  </a:srgbClr>
                </a:gs>
                <a:gs pos="100000">
                  <a:srgbClr val="E8DEFF">
                    <a:alpha val="100000"/>
                  </a:srgbClr>
                </a:gs>
              </a:gsLst>
              <a:lin ang="0"/>
            </a:gradFill>
            <a:ln w="104775" cap="rnd">
              <a:solidFill>
                <a:srgbClr val="FFFFFF"/>
              </a:solidFill>
              <a:prstDash val="solid"/>
              <a:round/>
            </a:ln>
          </p:spPr>
        </p:sp>
        <p:sp>
          <p:nvSpPr>
            <p:cNvPr id="4" name="TextBox 4"/>
            <p:cNvSpPr txBox="1"/>
            <p:nvPr/>
          </p:nvSpPr>
          <p:spPr>
            <a:xfrm>
              <a:off x="0" y="-47625"/>
              <a:ext cx="1308337" cy="2001359"/>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6" name="Freeform 6"/>
          <p:cNvSpPr/>
          <p:nvPr/>
        </p:nvSpPr>
        <p:spPr>
          <a:xfrm>
            <a:off x="1476245" y="3791932"/>
            <a:ext cx="15335509" cy="5424971"/>
          </a:xfrm>
          <a:custGeom>
            <a:avLst/>
            <a:gdLst/>
            <a:ahLst/>
            <a:cxnLst/>
            <a:rect l="l" t="t" r="r" b="b"/>
            <a:pathLst>
              <a:path w="15335509" h="5424971">
                <a:moveTo>
                  <a:pt x="0" y="0"/>
                </a:moveTo>
                <a:lnTo>
                  <a:pt x="15335510" y="0"/>
                </a:lnTo>
                <a:lnTo>
                  <a:pt x="15335510" y="5424971"/>
                </a:lnTo>
                <a:lnTo>
                  <a:pt x="0" y="5424971"/>
                </a:lnTo>
                <a:lnTo>
                  <a:pt x="0" y="0"/>
                </a:lnTo>
                <a:close/>
              </a:path>
            </a:pathLst>
          </a:custGeom>
          <a:blipFill>
            <a:blip r:embed="rId4"/>
            <a:stretch>
              <a:fillRect t="-36782"/>
            </a:stretch>
          </a:blipFill>
        </p:spPr>
      </p:sp>
      <p:sp>
        <p:nvSpPr>
          <p:cNvPr id="7" name="Freeform 7"/>
          <p:cNvSpPr/>
          <p:nvPr/>
        </p:nvSpPr>
        <p:spPr>
          <a:xfrm>
            <a:off x="14243870" y="5660663"/>
            <a:ext cx="5049633" cy="5554134"/>
          </a:xfrm>
          <a:custGeom>
            <a:avLst/>
            <a:gdLst/>
            <a:ahLst/>
            <a:cxnLst/>
            <a:rect l="l" t="t" r="r" b="b"/>
            <a:pathLst>
              <a:path w="5049633" h="5554134">
                <a:moveTo>
                  <a:pt x="0" y="0"/>
                </a:moveTo>
                <a:lnTo>
                  <a:pt x="5049633" y="0"/>
                </a:lnTo>
                <a:lnTo>
                  <a:pt x="5049633" y="5554133"/>
                </a:lnTo>
                <a:lnTo>
                  <a:pt x="0" y="5554133"/>
                </a:lnTo>
                <a:lnTo>
                  <a:pt x="0" y="0"/>
                </a:lnTo>
                <a:close/>
              </a:path>
            </a:pathLst>
          </a:custGeom>
          <a:blipFill>
            <a:blip r:embed="rId5"/>
            <a:stretch>
              <a:fillRect/>
            </a:stretch>
          </a:blipFill>
        </p:spPr>
      </p:sp>
      <p:sp>
        <p:nvSpPr>
          <p:cNvPr id="8" name="Freeform 8"/>
          <p:cNvSpPr/>
          <p:nvPr/>
        </p:nvSpPr>
        <p:spPr>
          <a:xfrm>
            <a:off x="3027647" y="1682685"/>
            <a:ext cx="12232707" cy="1954040"/>
          </a:xfrm>
          <a:custGeom>
            <a:avLst/>
            <a:gdLst/>
            <a:ahLst/>
            <a:cxnLst/>
            <a:rect l="l" t="t" r="r" b="b"/>
            <a:pathLst>
              <a:path w="12232707" h="1954040">
                <a:moveTo>
                  <a:pt x="0" y="0"/>
                </a:moveTo>
                <a:lnTo>
                  <a:pt x="12232706" y="0"/>
                </a:lnTo>
                <a:lnTo>
                  <a:pt x="12232706" y="1954039"/>
                </a:lnTo>
                <a:lnTo>
                  <a:pt x="0" y="1954039"/>
                </a:lnTo>
                <a:lnTo>
                  <a:pt x="0" y="0"/>
                </a:lnTo>
                <a:close/>
              </a:path>
            </a:pathLst>
          </a:custGeom>
          <a:blipFill>
            <a:blip r:embed="rId4"/>
            <a:stretch>
              <a:fillRect l="-12090" r="-13274" b="-279747"/>
            </a:stretch>
          </a:blipFill>
        </p:spPr>
      </p:sp>
      <p:sp>
        <p:nvSpPr>
          <p:cNvPr id="9" name="Freeform 9"/>
          <p:cNvSpPr/>
          <p:nvPr/>
        </p:nvSpPr>
        <p:spPr>
          <a:xfrm rot="738442">
            <a:off x="-586402" y="5876536"/>
            <a:ext cx="4594321" cy="4904969"/>
          </a:xfrm>
          <a:custGeom>
            <a:avLst/>
            <a:gdLst/>
            <a:ahLst/>
            <a:cxnLst/>
            <a:rect l="l" t="t" r="r" b="b"/>
            <a:pathLst>
              <a:path w="4594321" h="4904969">
                <a:moveTo>
                  <a:pt x="0" y="0"/>
                </a:moveTo>
                <a:lnTo>
                  <a:pt x="4594321" y="0"/>
                </a:lnTo>
                <a:lnTo>
                  <a:pt x="4594321" y="4904969"/>
                </a:lnTo>
                <a:lnTo>
                  <a:pt x="0" y="4904969"/>
                </a:lnTo>
                <a:lnTo>
                  <a:pt x="0" y="0"/>
                </a:lnTo>
                <a:close/>
              </a:path>
            </a:pathLst>
          </a:custGeom>
          <a:blipFill>
            <a:blip r:embed="rId6"/>
            <a:stretch>
              <a:fillRect/>
            </a:stretch>
          </a:blipFill>
        </p:spPr>
      </p:sp>
      <p:sp>
        <p:nvSpPr>
          <p:cNvPr id="10" name="TextBox 10"/>
          <p:cNvSpPr txBox="1"/>
          <p:nvPr/>
        </p:nvSpPr>
        <p:spPr>
          <a:xfrm>
            <a:off x="2157767" y="4392809"/>
            <a:ext cx="13972465" cy="958458"/>
          </a:xfrm>
          <a:prstGeom prst="rect">
            <a:avLst/>
          </a:prstGeom>
        </p:spPr>
        <p:txBody>
          <a:bodyPr lIns="0" tIns="0" rIns="0" bIns="0" rtlCol="0" anchor="t">
            <a:spAutoFit/>
          </a:bodyPr>
          <a:lstStyle/>
          <a:p>
            <a:pPr algn="l">
              <a:lnSpc>
                <a:spcPts val="3871"/>
              </a:lnSpc>
            </a:pPr>
            <a:r>
              <a:rPr lang="en-US" sz="2765" b="1">
                <a:solidFill>
                  <a:srgbClr val="000000"/>
                </a:solidFill>
                <a:latin typeface="Quicksand Bold"/>
                <a:ea typeface="Quicksand Bold"/>
                <a:cs typeface="Quicksand Bold"/>
                <a:sym typeface="Quicksand Bold"/>
              </a:rPr>
              <a:t>A. Import Libraries and Load Data</a:t>
            </a:r>
          </a:p>
          <a:p>
            <a:pPr algn="l">
              <a:lnSpc>
                <a:spcPts val="3871"/>
              </a:lnSpc>
              <a:spcBef>
                <a:spcPct val="0"/>
              </a:spcBef>
            </a:pPr>
            <a:endParaRPr lang="en-US" sz="2765" b="1">
              <a:solidFill>
                <a:srgbClr val="000000"/>
              </a:solidFill>
              <a:latin typeface="Quicksand Bold"/>
              <a:ea typeface="Quicksand Bold"/>
              <a:cs typeface="Quicksand Bold"/>
              <a:sym typeface="Quicksand Bold"/>
            </a:endParaRPr>
          </a:p>
        </p:txBody>
      </p:sp>
      <p:sp>
        <p:nvSpPr>
          <p:cNvPr id="11" name="TextBox 11"/>
          <p:cNvSpPr txBox="1"/>
          <p:nvPr/>
        </p:nvSpPr>
        <p:spPr>
          <a:xfrm>
            <a:off x="7466087" y="1997043"/>
            <a:ext cx="3170880" cy="914225"/>
          </a:xfrm>
          <a:prstGeom prst="rect">
            <a:avLst/>
          </a:prstGeom>
        </p:spPr>
        <p:txBody>
          <a:bodyPr wrap="square" lIns="0" tIns="0" rIns="0" bIns="0" rtlCol="0" anchor="t">
            <a:spAutoFit/>
          </a:bodyPr>
          <a:lstStyle/>
          <a:p>
            <a:pPr algn="ctr">
              <a:lnSpc>
                <a:spcPts val="7521"/>
              </a:lnSpc>
              <a:spcBef>
                <a:spcPct val="0"/>
              </a:spcBef>
            </a:pPr>
            <a:r>
              <a:rPr lang="en-US" sz="5372" b="1" dirty="0">
                <a:solidFill>
                  <a:srgbClr val="000000"/>
                </a:solidFill>
                <a:latin typeface="Poppins Ultra-Bold"/>
                <a:ea typeface="Poppins Ultra-Bold"/>
                <a:cs typeface="Poppins Ultra-Bold"/>
                <a:sym typeface="Poppins Ultra-Bold"/>
              </a:rPr>
              <a:t>METODE</a:t>
            </a:r>
          </a:p>
        </p:txBody>
      </p:sp>
      <p:sp>
        <p:nvSpPr>
          <p:cNvPr id="13" name="TextBox 13"/>
          <p:cNvSpPr txBox="1"/>
          <p:nvPr/>
        </p:nvSpPr>
        <p:spPr>
          <a:xfrm>
            <a:off x="2539564" y="5294116"/>
            <a:ext cx="13023927" cy="1444233"/>
          </a:xfrm>
          <a:prstGeom prst="rect">
            <a:avLst/>
          </a:prstGeom>
        </p:spPr>
        <p:txBody>
          <a:bodyPr lIns="0" tIns="0" rIns="0" bIns="0" rtlCol="0" anchor="t">
            <a:spAutoFit/>
          </a:bodyPr>
          <a:lstStyle/>
          <a:p>
            <a:pPr algn="just">
              <a:lnSpc>
                <a:spcPts val="3871"/>
              </a:lnSpc>
              <a:spcBef>
                <a:spcPct val="0"/>
              </a:spcBef>
            </a:pPr>
            <a:r>
              <a:rPr lang="en-US" sz="2765" b="1">
                <a:solidFill>
                  <a:srgbClr val="000000"/>
                </a:solidFill>
                <a:latin typeface="Quicksand Semi-Bold"/>
                <a:ea typeface="Quicksand Semi-Bold"/>
                <a:cs typeface="Quicksand Semi-Bold"/>
                <a:sym typeface="Quicksand Semi-Bold"/>
              </a:rPr>
              <a:t>Data penjualan produk diambil dari file CSV yang berisi informasi seperti kategori, subkategori, harga, jumlah review, rating, jumlah produk yang terjual, dll.</a:t>
            </a:r>
          </a:p>
        </p:txBody>
      </p:sp>
      <p:sp>
        <p:nvSpPr>
          <p:cNvPr id="16" name="Rectangle: Rounded Corners 15">
            <a:extLst>
              <a:ext uri="{FF2B5EF4-FFF2-40B4-BE49-F238E27FC236}">
                <a16:creationId xmlns:a16="http://schemas.microsoft.com/office/drawing/2014/main" id="{970F88AE-E8FE-1EF5-4E75-D22F72563834}"/>
              </a:ext>
            </a:extLst>
          </p:cNvPr>
          <p:cNvSpPr/>
          <p:nvPr/>
        </p:nvSpPr>
        <p:spPr>
          <a:xfrm>
            <a:off x="299311" y="9410700"/>
            <a:ext cx="2520088" cy="685800"/>
          </a:xfrm>
          <a:prstGeom prst="roundRect">
            <a:avLst/>
          </a:prstGeom>
          <a:solidFill>
            <a:schemeClr val="bg1">
              <a:alpha val="8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TextBox 10">
            <a:extLst>
              <a:ext uri="{FF2B5EF4-FFF2-40B4-BE49-F238E27FC236}">
                <a16:creationId xmlns:a16="http://schemas.microsoft.com/office/drawing/2014/main" id="{539E39FF-74F8-E09F-AAD2-7ECD83C8CB99}"/>
              </a:ext>
            </a:extLst>
          </p:cNvPr>
          <p:cNvSpPr txBox="1"/>
          <p:nvPr/>
        </p:nvSpPr>
        <p:spPr>
          <a:xfrm>
            <a:off x="299310" y="9471219"/>
            <a:ext cx="2520089" cy="489853"/>
          </a:xfrm>
          <a:prstGeom prst="rect">
            <a:avLst/>
          </a:prstGeom>
        </p:spPr>
        <p:txBody>
          <a:bodyPr wrap="square" lIns="0" tIns="0" rIns="0" bIns="0" rtlCol="0" anchor="t">
            <a:spAutoFit/>
          </a:bodyPr>
          <a:lstStyle/>
          <a:p>
            <a:pPr algn="ctr">
              <a:lnSpc>
                <a:spcPts val="4069"/>
              </a:lnSpc>
              <a:spcBef>
                <a:spcPct val="0"/>
              </a:spcBef>
            </a:pPr>
            <a:r>
              <a:rPr lang="en-US" sz="2906" dirty="0">
                <a:solidFill>
                  <a:srgbClr val="6E141D"/>
                </a:solidFill>
                <a:latin typeface="Quicksand"/>
                <a:ea typeface="Quicksand"/>
                <a:cs typeface="Quicksand"/>
                <a:sym typeface="Quicksand"/>
              </a:rPr>
              <a:t>@ittoday_ipb</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811</Words>
  <Application>Microsoft Office PowerPoint</Application>
  <PresentationFormat>Custom</PresentationFormat>
  <Paragraphs>116</Paragraphs>
  <Slides>14</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Quicksand Semi-Bold</vt:lpstr>
      <vt:lpstr>Quicksand Bold</vt:lpstr>
      <vt:lpstr>Poppins Ultra-Bold</vt:lpstr>
      <vt:lpstr>Quicksand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Kelompok 2_PPT Bootcamp Datamining</dc:title>
  <cp:lastModifiedBy>hez vreuz</cp:lastModifiedBy>
  <cp:revision>3</cp:revision>
  <dcterms:created xsi:type="dcterms:W3CDTF">2006-08-16T00:00:00Z</dcterms:created>
  <dcterms:modified xsi:type="dcterms:W3CDTF">2024-09-08T20:33:27Z</dcterms:modified>
  <dc:identifier>DAGP_T0Y-m4</dc:identifier>
</cp:coreProperties>
</file>